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2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3.bin" ContentType="application/vnd.openxmlformats-officedocument.oleObject"/>
  <Override PartName="/ppt/notesSlides/notesSlide17.xml" ContentType="application/vnd.openxmlformats-officedocument.presentationml.notesSlide+xml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60"/>
  </p:notesMasterIdLst>
  <p:sldIdLst>
    <p:sldId id="256" r:id="rId3"/>
    <p:sldId id="318" r:id="rId4"/>
    <p:sldId id="319" r:id="rId5"/>
    <p:sldId id="299" r:id="rId6"/>
    <p:sldId id="300" r:id="rId7"/>
    <p:sldId id="404" r:id="rId8"/>
    <p:sldId id="301" r:id="rId9"/>
    <p:sldId id="302" r:id="rId10"/>
    <p:sldId id="303" r:id="rId11"/>
    <p:sldId id="304" r:id="rId12"/>
    <p:sldId id="305" r:id="rId13"/>
    <p:sldId id="412" r:id="rId14"/>
    <p:sldId id="426" r:id="rId15"/>
    <p:sldId id="424" r:id="rId16"/>
    <p:sldId id="425" r:id="rId17"/>
    <p:sldId id="413" r:id="rId18"/>
    <p:sldId id="306" r:id="rId19"/>
    <p:sldId id="415" r:id="rId20"/>
    <p:sldId id="311" r:id="rId21"/>
    <p:sldId id="312" r:id="rId22"/>
    <p:sldId id="313" r:id="rId23"/>
    <p:sldId id="395" r:id="rId24"/>
    <p:sldId id="414" r:id="rId25"/>
    <p:sldId id="396" r:id="rId26"/>
    <p:sldId id="401" r:id="rId27"/>
    <p:sldId id="397" r:id="rId28"/>
    <p:sldId id="398" r:id="rId29"/>
    <p:sldId id="399" r:id="rId30"/>
    <p:sldId id="400" r:id="rId31"/>
    <p:sldId id="402" r:id="rId32"/>
    <p:sldId id="403" r:id="rId33"/>
    <p:sldId id="320" r:id="rId34"/>
    <p:sldId id="405" r:id="rId35"/>
    <p:sldId id="406" r:id="rId36"/>
    <p:sldId id="429" r:id="rId37"/>
    <p:sldId id="410" r:id="rId38"/>
    <p:sldId id="407" r:id="rId39"/>
    <p:sldId id="417" r:id="rId40"/>
    <p:sldId id="411" r:id="rId41"/>
    <p:sldId id="419" r:id="rId42"/>
    <p:sldId id="420" r:id="rId43"/>
    <p:sldId id="422" r:id="rId44"/>
    <p:sldId id="423" r:id="rId45"/>
    <p:sldId id="421" r:id="rId46"/>
    <p:sldId id="408" r:id="rId47"/>
    <p:sldId id="321" r:id="rId48"/>
    <p:sldId id="391" r:id="rId49"/>
    <p:sldId id="393" r:id="rId50"/>
    <p:sldId id="392" r:id="rId51"/>
    <p:sldId id="394" r:id="rId52"/>
    <p:sldId id="427" r:id="rId53"/>
    <p:sldId id="389" r:id="rId54"/>
    <p:sldId id="326" r:id="rId55"/>
    <p:sldId id="328" r:id="rId56"/>
    <p:sldId id="428" r:id="rId57"/>
    <p:sldId id="409" r:id="rId58"/>
    <p:sldId id="327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554" autoAdjust="0"/>
  </p:normalViewPr>
  <p:slideViewPr>
    <p:cSldViewPr>
      <p:cViewPr>
        <p:scale>
          <a:sx n="100" d="100"/>
          <a:sy n="100" d="100"/>
        </p:scale>
        <p:origin x="-111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B8D7-C275-4E72-BAB5-0629BFF4CE3C}" type="datetimeFigureOut">
              <a:rPr lang="en-US" smtClean="0"/>
              <a:pPr/>
              <a:t>5/24/13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92DF9-1BF4-427E-85E5-865AFAC3D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3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452E1-9059-4D27-B4CE-86E69E92C04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8B4C5-39F5-4472-B8AA-88E62B33E22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My experience is:  This type </a:t>
            </a:r>
            <a:r>
              <a:rPr lang="en-US" dirty="0" err="1" smtClean="0"/>
              <a:t>exercício</a:t>
            </a:r>
            <a:r>
              <a:rPr lang="en-US" dirty="0" smtClean="0"/>
              <a:t> requires 6-9 months preparation.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77A3D-E2FA-470D-A526-E4D578F889C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My experience is:  This </a:t>
            </a:r>
            <a:r>
              <a:rPr lang="en-US" dirty="0" err="1" smtClean="0"/>
              <a:t>exercício</a:t>
            </a:r>
            <a:r>
              <a:rPr lang="en-US" dirty="0" smtClean="0"/>
              <a:t> requires a full </a:t>
            </a:r>
            <a:r>
              <a:rPr lang="en-US" dirty="0" err="1" smtClean="0"/>
              <a:t>Anos</a:t>
            </a:r>
            <a:r>
              <a:rPr lang="en-US" dirty="0" smtClean="0"/>
              <a:t> of preparation, depending on the size of the </a:t>
            </a:r>
            <a:r>
              <a:rPr lang="en-US" dirty="0" err="1" smtClean="0"/>
              <a:t>exercício</a:t>
            </a:r>
            <a:r>
              <a:rPr lang="en-US" dirty="0" smtClean="0"/>
              <a:t> and the number of agencies participating.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053EB-D77D-4F2B-934E-4F3996EA0D0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My experience is:  This </a:t>
            </a:r>
            <a:r>
              <a:rPr lang="en-US" dirty="0" err="1" smtClean="0"/>
              <a:t>exercício</a:t>
            </a:r>
            <a:r>
              <a:rPr lang="en-US" dirty="0" smtClean="0"/>
              <a:t> requires a full </a:t>
            </a:r>
            <a:r>
              <a:rPr lang="en-US" dirty="0" err="1" smtClean="0"/>
              <a:t>Anos</a:t>
            </a:r>
            <a:r>
              <a:rPr lang="en-US" dirty="0" smtClean="0"/>
              <a:t> of preparation, depending on the size of the </a:t>
            </a:r>
            <a:r>
              <a:rPr lang="en-US" dirty="0" err="1" smtClean="0"/>
              <a:t>exercício</a:t>
            </a:r>
            <a:r>
              <a:rPr lang="en-US" dirty="0" smtClean="0"/>
              <a:t> and the number of agencies participating.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9BA10-D1A7-487C-828A-450D0487173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My experience is:  This </a:t>
            </a:r>
            <a:r>
              <a:rPr lang="en-US" dirty="0" err="1" smtClean="0"/>
              <a:t>exercício</a:t>
            </a:r>
            <a:r>
              <a:rPr lang="en-US" dirty="0" smtClean="0"/>
              <a:t> requires a full </a:t>
            </a:r>
            <a:r>
              <a:rPr lang="en-US" dirty="0" err="1" smtClean="0"/>
              <a:t>Anos</a:t>
            </a:r>
            <a:r>
              <a:rPr lang="en-US" dirty="0" smtClean="0"/>
              <a:t> of preparation, depending on the size of the </a:t>
            </a:r>
            <a:r>
              <a:rPr lang="en-US" dirty="0" err="1" smtClean="0"/>
              <a:t>exercício</a:t>
            </a:r>
            <a:r>
              <a:rPr lang="en-US" dirty="0" smtClean="0"/>
              <a:t> and the number of agencies participating.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29CC2-C68A-47AA-B6D6-66EB8C7B9F4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76275"/>
            <a:ext cx="4625975" cy="3470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145" y="6190847"/>
            <a:ext cx="181893" cy="460249"/>
          </a:xfrm>
          <a:noFill/>
          <a:ln/>
        </p:spPr>
        <p:txBody>
          <a:bodyPr wrap="none" lIns="90035" tIns="45019" rIns="90035" bIns="45019" anchor="ctr">
            <a:spAutoFit/>
          </a:bodyPr>
          <a:lstStyle/>
          <a:p>
            <a:pPr defTabSz="911154"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77863"/>
            <a:ext cx="4625975" cy="3470275"/>
          </a:xfrm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076" y="6194460"/>
            <a:ext cx="405081" cy="460461"/>
          </a:xfrm>
          <a:prstGeom prst="rect">
            <a:avLst/>
          </a:prstGeom>
          <a:noFill/>
          <a:ln w="57150">
            <a:miter lim="800000"/>
            <a:headEnd/>
            <a:tailEnd/>
          </a:ln>
        </p:spPr>
        <p:txBody>
          <a:bodyPr wrap="none" lIns="90250" tIns="45124" rIns="90250" bIns="45124" anchor="ctr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319DB-51F7-44DF-B482-11055BE6142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76275"/>
            <a:ext cx="4627562" cy="3471863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146" y="6193872"/>
            <a:ext cx="405068" cy="460453"/>
          </a:xfrm>
          <a:noFill/>
          <a:ln/>
        </p:spPr>
        <p:txBody>
          <a:bodyPr wrap="none" lIns="90244" tIns="45120" rIns="90244" bIns="4512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7148"/>
            <a:ext cx="5028579" cy="41113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425" tIns="44714" rIns="89425" bIns="44714"/>
          <a:lstStyle/>
          <a:p>
            <a:pPr defTabSz="886397">
              <a:spcBef>
                <a:spcPct val="0"/>
              </a:spcBef>
            </a:pPr>
            <a:endParaRPr lang="en-US" sz="23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B8DD5-A073-4C01-9FCB-9B80794C2BD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There are 5 types of emergency response </a:t>
            </a:r>
            <a:r>
              <a:rPr lang="en-US" dirty="0" err="1" smtClean="0"/>
              <a:t>exercícios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7C77F-6D24-4CE7-BBFC-5FBDCF86A45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9CCE4-8B1C-481C-8FFC-15F6233806F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EMPHASIZE THIS TEST QUESTION!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This type of </a:t>
            </a:r>
            <a:r>
              <a:rPr lang="en-US" dirty="0" err="1" smtClean="0"/>
              <a:t>exercício</a:t>
            </a:r>
            <a:r>
              <a:rPr lang="en-US" dirty="0" smtClean="0"/>
              <a:t> requires very little or no planning.  You </a:t>
            </a:r>
            <a:r>
              <a:rPr lang="en-US" dirty="0" err="1" smtClean="0"/>
              <a:t>Pode</a:t>
            </a:r>
            <a:r>
              <a:rPr lang="en-US" dirty="0" smtClean="0"/>
              <a:t> test any part of the </a:t>
            </a:r>
            <a:r>
              <a:rPr lang="en-US" dirty="0" smtClean="0"/>
              <a:t>PAE, </a:t>
            </a:r>
            <a:r>
              <a:rPr lang="en-US" dirty="0" err="1" smtClean="0"/>
              <a:t>ie</a:t>
            </a:r>
            <a:r>
              <a:rPr lang="en-US" dirty="0" smtClean="0"/>
              <a:t> the notification tree.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3527E-1B8D-4187-A3DB-A8E41531E6E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My experience is:  this type of </a:t>
            </a:r>
            <a:r>
              <a:rPr lang="en-US" dirty="0" err="1" smtClean="0"/>
              <a:t>exercício</a:t>
            </a:r>
            <a:r>
              <a:rPr lang="en-US" dirty="0" smtClean="0"/>
              <a:t> requires about three months of planning.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E01F0-9184-4F05-AA11-C5B545257ED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My experience is:  this type of </a:t>
            </a:r>
            <a:r>
              <a:rPr lang="en-US" dirty="0" err="1" smtClean="0"/>
              <a:t>exercício</a:t>
            </a:r>
            <a:r>
              <a:rPr lang="en-US" dirty="0" smtClean="0"/>
              <a:t> requires about three months of planning.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3527E-1B8D-4187-A3DB-A8E41531E6E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My experience is:  this type of </a:t>
            </a:r>
            <a:r>
              <a:rPr lang="en-US" dirty="0" err="1" smtClean="0"/>
              <a:t>exercício</a:t>
            </a:r>
            <a:r>
              <a:rPr lang="en-US" dirty="0" smtClean="0"/>
              <a:t> requires about three months of planning.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8B4C5-39F5-4472-B8AA-88E62B33E22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My experience is:  This type </a:t>
            </a:r>
            <a:r>
              <a:rPr lang="en-US" dirty="0" err="1" smtClean="0"/>
              <a:t>exercício</a:t>
            </a:r>
            <a:r>
              <a:rPr lang="en-US" dirty="0" smtClean="0"/>
              <a:t> requires 6-9 months preparation.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8B4C5-39F5-4472-B8AA-88E62B33E22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My experience is:  This type </a:t>
            </a:r>
            <a:r>
              <a:rPr lang="en-US" dirty="0" err="1" smtClean="0"/>
              <a:t>exercício</a:t>
            </a:r>
            <a:r>
              <a:rPr lang="en-US" dirty="0" smtClean="0"/>
              <a:t> requires 6-9 months preparation.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B7F1BA-D67F-4C9B-A45C-B616BB130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CC7D5-AADD-49FA-8209-475AB0712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95FBA0-85FA-41DD-A1DD-482288AB0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4C019-37C7-4484-AE0D-6330E9A36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8772D2-7AE8-4A93-AA45-9019B250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ABEF5F-8FA6-440F-B410-7B1ED1EF4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BF0D79-5E21-4B51-83BC-01370C630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660489-68D3-439A-9BFF-659C217B7C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00AD57-2CF4-4544-96CA-35FCAB7A7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2CABE-9980-4043-AA6F-5024EEE23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79B778-9B5B-44B4-90AA-9D0DD5F65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90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752600"/>
            <a:ext cx="3378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2200" y="1752600"/>
            <a:ext cx="3378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6" Type="http://schemas.openxmlformats.org/officeDocument/2006/relationships/image" Target="../media/image4.gif"/><Relationship Id="rId1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map3"/>
          <p:cNvPicPr>
            <a:picLocks noChangeAspect="1" noChangeArrowheads="1"/>
          </p:cNvPicPr>
          <p:nvPr userDrawn="1"/>
        </p:nvPicPr>
        <p:blipFill>
          <a:blip r:embed="rId13" cstate="print"/>
          <a:srcRect l="6255" t="6601" r="21674" b="3761"/>
          <a:stretch>
            <a:fillRect/>
          </a:stretch>
        </p:blipFill>
        <p:spPr bwMode="auto">
          <a:xfrm>
            <a:off x="4953001" y="1524000"/>
            <a:ext cx="4191000" cy="2411413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" name="Picture 11" descr="Stockton 049"/>
          <p:cNvPicPr>
            <a:picLocks noChangeAspect="1" noChangeArrowheads="1"/>
          </p:cNvPicPr>
          <p:nvPr userDrawn="1"/>
        </p:nvPicPr>
        <p:blipFill>
          <a:blip r:embed="rId14" cstate="print"/>
          <a:srcRect t="22052"/>
          <a:stretch>
            <a:fillRect/>
          </a:stretch>
        </p:blipFill>
        <p:spPr bwMode="auto">
          <a:xfrm>
            <a:off x="4191000" y="3962400"/>
            <a:ext cx="495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 userDrawn="1"/>
        </p:nvSpPr>
        <p:spPr>
          <a:xfrm>
            <a:off x="0" y="-7258"/>
            <a:ext cx="9129486" cy="6894286"/>
          </a:xfrm>
          <a:custGeom>
            <a:avLst/>
            <a:gdLst>
              <a:gd name="connsiteX0" fmla="*/ 0 w 9129486"/>
              <a:gd name="connsiteY0" fmla="*/ 0 h 6894286"/>
              <a:gd name="connsiteX1" fmla="*/ 9129486 w 9129486"/>
              <a:gd name="connsiteY1" fmla="*/ 0 h 6894286"/>
              <a:gd name="connsiteX2" fmla="*/ 9129486 w 9129486"/>
              <a:gd name="connsiteY2" fmla="*/ 1669143 h 6894286"/>
              <a:gd name="connsiteX3" fmla="*/ 8824686 w 9129486"/>
              <a:gd name="connsiteY3" fmla="*/ 1669143 h 6894286"/>
              <a:gd name="connsiteX4" fmla="*/ 8432800 w 9129486"/>
              <a:gd name="connsiteY4" fmla="*/ 1683657 h 6894286"/>
              <a:gd name="connsiteX5" fmla="*/ 8026400 w 9129486"/>
              <a:gd name="connsiteY5" fmla="*/ 1756229 h 6894286"/>
              <a:gd name="connsiteX6" fmla="*/ 7649029 w 9129486"/>
              <a:gd name="connsiteY6" fmla="*/ 1872343 h 6894286"/>
              <a:gd name="connsiteX7" fmla="*/ 7097486 w 9129486"/>
              <a:gd name="connsiteY7" fmla="*/ 2061029 h 6894286"/>
              <a:gd name="connsiteX8" fmla="*/ 6647543 w 9129486"/>
              <a:gd name="connsiteY8" fmla="*/ 2278743 h 6894286"/>
              <a:gd name="connsiteX9" fmla="*/ 6313714 w 9129486"/>
              <a:gd name="connsiteY9" fmla="*/ 2496457 h 6894286"/>
              <a:gd name="connsiteX10" fmla="*/ 5892800 w 9129486"/>
              <a:gd name="connsiteY10" fmla="*/ 2844800 h 6894286"/>
              <a:gd name="connsiteX11" fmla="*/ 5457371 w 9129486"/>
              <a:gd name="connsiteY11" fmla="*/ 3251200 h 6894286"/>
              <a:gd name="connsiteX12" fmla="*/ 5138057 w 9129486"/>
              <a:gd name="connsiteY12" fmla="*/ 3628571 h 6894286"/>
              <a:gd name="connsiteX13" fmla="*/ 4804229 w 9129486"/>
              <a:gd name="connsiteY13" fmla="*/ 4107543 h 6894286"/>
              <a:gd name="connsiteX14" fmla="*/ 4542971 w 9129486"/>
              <a:gd name="connsiteY14" fmla="*/ 4601029 h 6894286"/>
              <a:gd name="connsiteX15" fmla="*/ 4296229 w 9129486"/>
              <a:gd name="connsiteY15" fmla="*/ 5210629 h 6894286"/>
              <a:gd name="connsiteX16" fmla="*/ 4136571 w 9129486"/>
              <a:gd name="connsiteY16" fmla="*/ 5820229 h 6894286"/>
              <a:gd name="connsiteX17" fmla="*/ 4064000 w 9129486"/>
              <a:gd name="connsiteY17" fmla="*/ 6299200 h 6894286"/>
              <a:gd name="connsiteX18" fmla="*/ 4020457 w 9129486"/>
              <a:gd name="connsiteY18" fmla="*/ 6894286 h 6894286"/>
              <a:gd name="connsiteX19" fmla="*/ 0 w 9129486"/>
              <a:gd name="connsiteY19" fmla="*/ 6865257 h 6894286"/>
              <a:gd name="connsiteX20" fmla="*/ 0 w 9129486"/>
              <a:gd name="connsiteY20" fmla="*/ 0 h 68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29486" h="6894286">
                <a:moveTo>
                  <a:pt x="0" y="0"/>
                </a:moveTo>
                <a:lnTo>
                  <a:pt x="9129486" y="0"/>
                </a:lnTo>
                <a:lnTo>
                  <a:pt x="9129486" y="1669143"/>
                </a:lnTo>
                <a:lnTo>
                  <a:pt x="8824686" y="1669143"/>
                </a:lnTo>
                <a:lnTo>
                  <a:pt x="8432800" y="1683657"/>
                </a:lnTo>
                <a:lnTo>
                  <a:pt x="8026400" y="1756229"/>
                </a:lnTo>
                <a:lnTo>
                  <a:pt x="7649029" y="1872343"/>
                </a:lnTo>
                <a:lnTo>
                  <a:pt x="7097486" y="2061029"/>
                </a:lnTo>
                <a:lnTo>
                  <a:pt x="6647543" y="2278743"/>
                </a:lnTo>
                <a:lnTo>
                  <a:pt x="6313714" y="2496457"/>
                </a:lnTo>
                <a:lnTo>
                  <a:pt x="5892800" y="2844800"/>
                </a:lnTo>
                <a:lnTo>
                  <a:pt x="5457371" y="3251200"/>
                </a:lnTo>
                <a:lnTo>
                  <a:pt x="5138057" y="3628571"/>
                </a:lnTo>
                <a:lnTo>
                  <a:pt x="4804229" y="4107543"/>
                </a:lnTo>
                <a:lnTo>
                  <a:pt x="4542971" y="4601029"/>
                </a:lnTo>
                <a:lnTo>
                  <a:pt x="4296229" y="5210629"/>
                </a:lnTo>
                <a:lnTo>
                  <a:pt x="4136571" y="5820229"/>
                </a:lnTo>
                <a:lnTo>
                  <a:pt x="4064000" y="6299200"/>
                </a:lnTo>
                <a:lnTo>
                  <a:pt x="4020457" y="6894286"/>
                </a:lnTo>
                <a:lnTo>
                  <a:pt x="0" y="68652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USACE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5081588"/>
            <a:ext cx="1371600" cy="938213"/>
          </a:xfrm>
          <a:prstGeom prst="rect">
            <a:avLst/>
          </a:prstGeom>
          <a:noFill/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953000" y="3962400"/>
            <a:ext cx="4191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2454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 smtClean="0"/>
              <a:t>Corps </a:t>
            </a:r>
            <a:r>
              <a:rPr lang="en-US" sz="1200" b="1" dirty="0"/>
              <a:t>of Engineers</a:t>
            </a:r>
          </a:p>
          <a:p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3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1207672" cy="1131304"/>
          </a:xfrm>
          <a:prstGeom prst="rect">
            <a:avLst/>
          </a:prstGeom>
          <a:noFill/>
        </p:spPr>
      </p:pic>
      <p:pic>
        <p:nvPicPr>
          <p:cNvPr id="11" name="Picture 25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1143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3687647A-9332-4357-AB56-6FD9E33C2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3810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8" descr="USACE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06597" y="5943600"/>
            <a:ext cx="1037403" cy="7096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William.B.Empson@usace.army.mi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eg"/><Relationship Id="rId3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Relationship Id="rId3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6629400" cy="1470025"/>
          </a:xfrm>
        </p:spPr>
        <p:txBody>
          <a:bodyPr/>
          <a:lstStyle/>
          <a:p>
            <a:r>
              <a:rPr lang="en-US" dirty="0" err="1" smtClean="0"/>
              <a:t>Planejando</a:t>
            </a:r>
            <a:r>
              <a:rPr lang="en-US" dirty="0" smtClean="0"/>
              <a:t> </a:t>
            </a:r>
            <a:r>
              <a:rPr lang="en-US" dirty="0" err="1" smtClean="0"/>
              <a:t>Exercícios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Emergências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" y="1600200"/>
            <a:ext cx="6096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/>
              <a:t>William Empson, PE, PMP </a:t>
            </a:r>
          </a:p>
          <a:p>
            <a:r>
              <a:rPr lang="en-US" sz="1600" dirty="0" err="1" smtClean="0"/>
              <a:t>Gerente</a:t>
            </a:r>
            <a:r>
              <a:rPr lang="en-US" sz="1600" dirty="0" smtClean="0"/>
              <a:t> de </a:t>
            </a:r>
            <a:r>
              <a:rPr lang="en-US" sz="1600" dirty="0" err="1" smtClean="0"/>
              <a:t>Risco</a:t>
            </a:r>
            <a:r>
              <a:rPr lang="en-US" sz="1600" dirty="0" smtClean="0"/>
              <a:t> Senior, </a:t>
            </a:r>
            <a:r>
              <a:rPr lang="en-US" sz="1600" dirty="0" err="1" smtClean="0"/>
              <a:t>Programa</a:t>
            </a:r>
            <a:r>
              <a:rPr lang="en-US" sz="1600" dirty="0" smtClean="0"/>
              <a:t> de </a:t>
            </a:r>
            <a:r>
              <a:rPr lang="en-US" sz="1600" dirty="0" err="1" smtClean="0"/>
              <a:t>Segurança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Diques</a:t>
            </a:r>
            <a:endParaRPr lang="en-US" sz="1600" dirty="0" smtClean="0"/>
          </a:p>
          <a:p>
            <a:r>
              <a:rPr lang="en-US" sz="1600" dirty="0" smtClean="0"/>
              <a:t>U.S. Army Corps of Engineers</a:t>
            </a:r>
          </a:p>
          <a:p>
            <a:r>
              <a:rPr lang="en-US" sz="1600" dirty="0"/>
              <a:t>Centro de </a:t>
            </a:r>
            <a:r>
              <a:rPr lang="en-US" sz="1600" dirty="0" err="1"/>
              <a:t>Gerenciamento</a:t>
            </a:r>
            <a:r>
              <a:rPr lang="en-US" sz="1600" dirty="0"/>
              <a:t> de </a:t>
            </a:r>
            <a:r>
              <a:rPr lang="en-US" sz="1600" dirty="0" err="1"/>
              <a:t>Riscos</a:t>
            </a:r>
            <a:r>
              <a:rPr lang="en-US" sz="1600" dirty="0"/>
              <a:t> </a:t>
            </a:r>
            <a:r>
              <a:rPr lang="en-US" sz="1600" dirty="0" smtClean="0">
                <a:hlinkClick r:id="rId2"/>
              </a:rPr>
              <a:t>William.B.Empson@usace.army.mil</a:t>
            </a:r>
            <a:endParaRPr lang="en-US" sz="1600" dirty="0" smtClean="0"/>
          </a:p>
          <a:p>
            <a:pPr>
              <a:spcBef>
                <a:spcPts val="0"/>
              </a:spcBef>
            </a:pP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400" dirty="0" err="1"/>
              <a:t>Oficina</a:t>
            </a:r>
            <a:r>
              <a:rPr lang="en-US" sz="1400" dirty="0"/>
              <a:t> </a:t>
            </a:r>
            <a:r>
              <a:rPr lang="en-US" sz="1400" dirty="0" err="1"/>
              <a:t>sobre</a:t>
            </a:r>
            <a:r>
              <a:rPr lang="en-US" sz="1400" dirty="0"/>
              <a:t> </a:t>
            </a:r>
            <a:r>
              <a:rPr lang="en-US" sz="1400" dirty="0" err="1"/>
              <a:t>Segurança</a:t>
            </a:r>
            <a:r>
              <a:rPr lang="en-US" sz="1400" dirty="0"/>
              <a:t> de </a:t>
            </a:r>
            <a:r>
              <a:rPr lang="en-US" sz="1400" dirty="0" err="1"/>
              <a:t>Barragens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Brasília, </a:t>
            </a:r>
            <a:r>
              <a:rPr lang="en-US" sz="1400" dirty="0" err="1"/>
              <a:t>Brasil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20-24 </a:t>
            </a:r>
            <a:r>
              <a:rPr lang="en-US" sz="1400" dirty="0" err="1"/>
              <a:t>maio</a:t>
            </a:r>
            <a:r>
              <a:rPr lang="en-US" sz="1400" dirty="0"/>
              <a:t>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685800" y="2438400"/>
            <a:ext cx="8458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Formato</a:t>
            </a:r>
            <a:r>
              <a:rPr lang="en-US" sz="2400" b="1" dirty="0" smtClean="0"/>
              <a:t> da </a:t>
            </a:r>
            <a:r>
              <a:rPr lang="en-US" sz="2400" b="1" dirty="0" err="1" smtClean="0"/>
              <a:t>reunião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mínimo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estresse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restrição</a:t>
            </a:r>
            <a:r>
              <a:rPr lang="en-US" sz="2400" b="1" dirty="0" smtClean="0"/>
              <a:t> de tempo.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Reunião</a:t>
            </a:r>
            <a:r>
              <a:rPr lang="en-US" sz="2400" b="1" dirty="0" smtClean="0"/>
              <a:t> com </a:t>
            </a:r>
            <a:r>
              <a:rPr lang="en-US" sz="2400" b="1" dirty="0" err="1" smtClean="0"/>
              <a:t>facilitador</a:t>
            </a:r>
            <a:r>
              <a:rPr lang="en-US" sz="2400" b="1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Reunião</a:t>
            </a:r>
            <a:r>
              <a:rPr lang="en-US" sz="2400" b="1" dirty="0" smtClean="0"/>
              <a:t> de 1-4 </a:t>
            </a:r>
            <a:r>
              <a:rPr lang="en-US" sz="2400" b="1" dirty="0" err="1" smtClean="0"/>
              <a:t>horas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Semanas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preparação</a:t>
            </a:r>
            <a:r>
              <a:rPr lang="en-US" sz="2400" b="1" dirty="0" smtClean="0"/>
              <a:t> com 10 a 50 </a:t>
            </a:r>
            <a:r>
              <a:rPr lang="en-US" sz="2400" b="1" dirty="0" err="1" smtClean="0"/>
              <a:t>pessoas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4114800" y="990600"/>
            <a:ext cx="541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Exerc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íc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Tabletop 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sala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914400" y="1433512"/>
            <a:ext cx="7391400" cy="838200"/>
          </a:xfrm>
          <a:prstGeom prst="rightArrow">
            <a:avLst>
              <a:gd name="adj1" fmla="val 38889"/>
              <a:gd name="adj2" fmla="val 76383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1109663" y="1743075"/>
            <a:ext cx="1114425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Simples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51206" name="WordArt 6"/>
          <p:cNvSpPr>
            <a:spLocks noChangeArrowheads="1" noChangeShapeType="1" noTextEdit="1"/>
          </p:cNvSpPr>
          <p:nvPr/>
        </p:nvSpPr>
        <p:spPr bwMode="auto">
          <a:xfrm>
            <a:off x="6737350" y="1743075"/>
            <a:ext cx="1114425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/>
              </a:rPr>
              <a:t>Complexo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810000" y="1128712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943350" y="1128712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3.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3048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Exercícios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Resposta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Emergências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2743200" y="2057400"/>
            <a:ext cx="541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Exercício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Tabletop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sala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7" name="AutoShape 4"/>
          <p:cNvSpPr>
            <a:spLocks noChangeArrowheads="1"/>
          </p:cNvSpPr>
          <p:nvPr/>
        </p:nvSpPr>
        <p:spPr bwMode="auto">
          <a:xfrm>
            <a:off x="990600" y="1447800"/>
            <a:ext cx="7391400" cy="838200"/>
          </a:xfrm>
          <a:prstGeom prst="rightArrow">
            <a:avLst>
              <a:gd name="adj1" fmla="val 38889"/>
              <a:gd name="adj2" fmla="val 76383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WordArt 5"/>
          <p:cNvSpPr>
            <a:spLocks noChangeArrowheads="1" noChangeShapeType="1" noTextEdit="1"/>
          </p:cNvSpPr>
          <p:nvPr/>
        </p:nvSpPr>
        <p:spPr bwMode="auto">
          <a:xfrm>
            <a:off x="1185863" y="1757363"/>
            <a:ext cx="1114425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Simples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52229" name="WordArt 6"/>
          <p:cNvSpPr>
            <a:spLocks noChangeArrowheads="1" noChangeShapeType="1" noTextEdit="1"/>
          </p:cNvSpPr>
          <p:nvPr/>
        </p:nvSpPr>
        <p:spPr bwMode="auto">
          <a:xfrm>
            <a:off x="6813550" y="1757363"/>
            <a:ext cx="1114425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/>
              </a:rPr>
              <a:t>Complexo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52230" name="AutoShape 7"/>
          <p:cNvSpPr>
            <a:spLocks noChangeArrowheads="1"/>
          </p:cNvSpPr>
          <p:nvPr/>
        </p:nvSpPr>
        <p:spPr bwMode="auto">
          <a:xfrm>
            <a:off x="3886200" y="1143000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4019550" y="11430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</a:rPr>
              <a:t>3.</a:t>
            </a:r>
          </a:p>
        </p:txBody>
      </p:sp>
      <p:pic>
        <p:nvPicPr>
          <p:cNvPr id="52233" name="Picture 10" descr="Stockton 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90800"/>
            <a:ext cx="4241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1" descr="Stockton 0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90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2400" y="3810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Exercícios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Resposta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Emergência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685800" y="2438400"/>
            <a:ext cx="845820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Descrever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cenários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emergência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simulada</a:t>
            </a:r>
            <a:r>
              <a:rPr lang="en-US" sz="2400" b="1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Discussão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respostas/ações</a:t>
            </a: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Objetivo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avaliar</a:t>
            </a:r>
            <a:r>
              <a:rPr lang="en-US" sz="2400" b="1" dirty="0" smtClean="0"/>
              <a:t> o </a:t>
            </a:r>
            <a:r>
              <a:rPr lang="en-US" sz="2400" b="1" dirty="0" smtClean="0"/>
              <a:t>PAE, </a:t>
            </a:r>
            <a:r>
              <a:rPr lang="en-US" sz="2400" b="1" dirty="0" smtClean="0"/>
              <a:t>resolver </a:t>
            </a:r>
            <a:r>
              <a:rPr lang="en-US" sz="2400" b="1" dirty="0" err="1" smtClean="0"/>
              <a:t>questões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responsabilidade</a:t>
            </a:r>
            <a:r>
              <a:rPr lang="en-US" sz="2400" b="1" dirty="0" err="1"/>
              <a:t>s</a:t>
            </a:r>
            <a:r>
              <a:rPr lang="en-US" sz="2400" b="1" dirty="0" smtClean="0"/>
              <a:t> </a:t>
            </a:r>
            <a:r>
              <a:rPr lang="en-US" sz="2400" b="1" dirty="0" smtClean="0"/>
              <a:t>e </a:t>
            </a:r>
            <a:r>
              <a:rPr lang="en-US" sz="2400" b="1" dirty="0" err="1" smtClean="0"/>
              <a:t>coordenação</a:t>
            </a:r>
            <a:r>
              <a:rPr lang="en-US" sz="2400" b="1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Construir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relações</a:t>
            </a:r>
            <a:r>
              <a:rPr lang="en-US" sz="2400" b="1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Preparação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Exercício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Funcional</a:t>
            </a: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4038600" y="990600"/>
            <a:ext cx="541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Exercício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Tabletop 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sala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914400" y="1433512"/>
            <a:ext cx="7391400" cy="838200"/>
          </a:xfrm>
          <a:prstGeom prst="rightArrow">
            <a:avLst>
              <a:gd name="adj1" fmla="val 38889"/>
              <a:gd name="adj2" fmla="val 76383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1109663" y="1743075"/>
            <a:ext cx="1114425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Simples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51206" name="WordArt 6"/>
          <p:cNvSpPr>
            <a:spLocks noChangeArrowheads="1" noChangeShapeType="1" noTextEdit="1"/>
          </p:cNvSpPr>
          <p:nvPr/>
        </p:nvSpPr>
        <p:spPr bwMode="auto">
          <a:xfrm>
            <a:off x="6737350" y="1743075"/>
            <a:ext cx="1114425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/>
              </a:rPr>
              <a:t>Complexo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810000" y="1128712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943350" y="1128712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3.</a:t>
            </a: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457200" y="2286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Exercícios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Resposta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Emergência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838200" y="152400"/>
            <a:ext cx="7832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Cenário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2400" y="931277"/>
            <a:ext cx="8762999" cy="501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pt-PT" sz="1600" dirty="0" smtClean="0"/>
              <a:t>Chuva constante vem caindo na região há várias semanas devido a um sistema de baixa pressão carregado de </a:t>
            </a:r>
            <a:r>
              <a:rPr lang="pt-PT" sz="1600" dirty="0" err="1" smtClean="0"/>
              <a:t>umidade</a:t>
            </a:r>
            <a:r>
              <a:rPr lang="pt-PT" sz="1600" dirty="0" smtClean="0"/>
              <a:t>. Algumas estradas tiveram que ser fechadas e um pequeno número de moradores foi evacuado ao longo do rio que está transbordando a jusante da barragem. O lago está no topo da bacia de inundação e ainda está subindo. Todas as comportas estão fechadas para evitar inundações adicionais a jusante.</a:t>
            </a:r>
            <a:br>
              <a:rPr lang="pt-PT" sz="1600" dirty="0" smtClean="0"/>
            </a:b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err="1" smtClean="0"/>
              <a:t>Dezesseis</a:t>
            </a:r>
            <a:r>
              <a:rPr lang="pt-PT" sz="1600" dirty="0" smtClean="0"/>
              <a:t> </a:t>
            </a:r>
            <a:r>
              <a:rPr lang="pt-PT" sz="1600" dirty="0" smtClean="0"/>
              <a:t>horas se passaram desde que a última pancada de chuva começou a cair. Com base em relatos de cidadãos designados a operar os </a:t>
            </a:r>
            <a:r>
              <a:rPr lang="pt-PT" sz="1600" dirty="0" err="1" smtClean="0"/>
              <a:t>pluviômetros</a:t>
            </a:r>
            <a:r>
              <a:rPr lang="pt-PT" sz="1600" dirty="0" smtClean="0"/>
              <a:t> a montante e a jusante da barragem, a precipitação total em toda a jurisdição varia entre 10 a 15 cm nas últimas 24 horas. O solo atingiu o ponto de saturação, causando extenso escoamento superficial. Observadores designados ao longo do rio, indicadores de nível de água, e / ou dispositivos de advertência </a:t>
            </a:r>
            <a:r>
              <a:rPr lang="pt-PT" sz="1600" dirty="0" err="1" smtClean="0"/>
              <a:t>eletrônicos</a:t>
            </a:r>
            <a:r>
              <a:rPr lang="pt-PT" sz="1600" dirty="0" smtClean="0"/>
              <a:t> de elevação do rio indicam que o rio a jusante da barragem aumentou para um nível perigoso. A polícia relata o fechamento de estradas adicionais devido à inundação, e uma dúzia de moradores foram evacuados. Os níveis de água estão subindo constantemente, à medida que a chuva forte continua a cair.</a:t>
            </a:r>
            <a:br>
              <a:rPr lang="pt-PT" sz="1600" dirty="0" smtClean="0"/>
            </a:b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A previsão de 24 horas diz que as chuvas continuarão a cair. O nível do lago continua a subir e vai ser necessário abrir as comportas do </a:t>
            </a:r>
            <a:r>
              <a:rPr lang="pt-PT" sz="1600" dirty="0" err="1" smtClean="0"/>
              <a:t>vertedouro</a:t>
            </a:r>
            <a:r>
              <a:rPr lang="pt-PT" sz="1600" dirty="0" smtClean="0"/>
              <a:t> em breve para evitar </a:t>
            </a:r>
            <a:r>
              <a:rPr lang="pt-PT" sz="1600" dirty="0" err="1" smtClean="0"/>
              <a:t>galgamento</a:t>
            </a:r>
            <a:r>
              <a:rPr lang="pt-PT" sz="1600" dirty="0" smtClean="0"/>
              <a:t> da barragem. A barragem ficou sem energia e o gerador de emergência não será iniciado. Agora são 15:00 </a:t>
            </a:r>
            <a:r>
              <a:rPr lang="pt-PT" sz="1600" dirty="0" err="1" smtClean="0"/>
              <a:t>hs</a:t>
            </a:r>
            <a:r>
              <a:rPr lang="pt-PT" sz="1600" dirty="0" smtClean="0"/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838200" y="228600"/>
            <a:ext cx="7832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Participantes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066800"/>
            <a:ext cx="8229600" cy="3886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Empreendedores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Barragens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Corpo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Bombeiros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Polícia</a:t>
            </a:r>
            <a:r>
              <a:rPr lang="en-US" sz="3200" kern="0" dirty="0" smtClean="0">
                <a:latin typeface="+mn-lt"/>
              </a:rPr>
              <a:t>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Obras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Públicas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Hospital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Aeroporto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200" kern="0" dirty="0" err="1" smtClean="0">
                <a:latin typeface="+mn-lt"/>
              </a:rPr>
              <a:t>Escolas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Comunicação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Organizaç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ões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Voluntários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838200" y="228600"/>
            <a:ext cx="7832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Discussão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295400"/>
            <a:ext cx="8534400" cy="3886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decisão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abrir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comportas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800" kern="0" baseline="0" dirty="0" err="1" smtClean="0">
                <a:latin typeface="+mn-lt"/>
              </a:rPr>
              <a:t>Em</a:t>
            </a:r>
            <a:r>
              <a:rPr lang="en-US" sz="2800" kern="0" baseline="0" dirty="0" smtClean="0">
                <a:latin typeface="+mn-lt"/>
              </a:rPr>
              <a:t> </a:t>
            </a:r>
            <a:r>
              <a:rPr lang="en-US" sz="2800" kern="0" baseline="0" dirty="0" err="1" smtClean="0">
                <a:latin typeface="+mn-lt"/>
              </a:rPr>
              <a:t>quais</a:t>
            </a:r>
            <a:r>
              <a:rPr lang="en-US" sz="2800" kern="0" baseline="0" dirty="0" smtClean="0">
                <a:latin typeface="+mn-lt"/>
              </a:rPr>
              <a:t> </a:t>
            </a:r>
            <a:r>
              <a:rPr lang="en-US" sz="2800" kern="0" baseline="0" dirty="0" err="1" smtClean="0">
                <a:latin typeface="+mn-lt"/>
              </a:rPr>
              <a:t>critérios</a:t>
            </a:r>
            <a:r>
              <a:rPr lang="en-US" sz="2800" kern="0" baseline="0" dirty="0" smtClean="0">
                <a:latin typeface="+mn-lt"/>
              </a:rPr>
              <a:t> a </a:t>
            </a:r>
            <a:r>
              <a:rPr lang="en-US" sz="2800" kern="0" baseline="0" dirty="0" err="1" smtClean="0">
                <a:latin typeface="+mn-lt"/>
              </a:rPr>
              <a:t>decisão</a:t>
            </a:r>
            <a:r>
              <a:rPr lang="en-US" sz="2800" kern="0" baseline="0" dirty="0" smtClean="0">
                <a:latin typeface="+mn-lt"/>
              </a:rPr>
              <a:t> </a:t>
            </a:r>
            <a:r>
              <a:rPr lang="en-US" sz="2800" kern="0" dirty="0" smtClean="0">
                <a:latin typeface="+mn-lt"/>
              </a:rPr>
              <a:t>se </a:t>
            </a:r>
            <a:r>
              <a:rPr lang="en-US" sz="2800" kern="0" dirty="0" err="1" smtClean="0">
                <a:latin typeface="+mn-lt"/>
              </a:rPr>
              <a:t>baseia</a:t>
            </a:r>
            <a:r>
              <a:rPr lang="en-US" sz="2800" kern="0" dirty="0" smtClean="0">
                <a:latin typeface="+mn-lt"/>
              </a:rPr>
              <a:t>? </a:t>
            </a: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avisar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comunidade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jusante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800" kern="0" dirty="0" err="1" smtClean="0">
                <a:latin typeface="+mn-lt"/>
              </a:rPr>
              <a:t>Q</a:t>
            </a:r>
            <a:r>
              <a:rPr lang="en-US" sz="2800" kern="0" baseline="0" dirty="0" err="1" smtClean="0">
                <a:latin typeface="+mn-lt"/>
              </a:rPr>
              <a:t>uanto</a:t>
            </a:r>
            <a:r>
              <a:rPr lang="en-US" sz="2800" kern="0" baseline="0" dirty="0" smtClean="0">
                <a:latin typeface="+mn-lt"/>
              </a:rPr>
              <a:t> tempo de </a:t>
            </a:r>
            <a:r>
              <a:rPr lang="en-US" sz="2800" kern="0" baseline="0" dirty="0" err="1" smtClean="0">
                <a:latin typeface="+mn-lt"/>
              </a:rPr>
              <a:t>alerta</a:t>
            </a:r>
            <a:r>
              <a:rPr lang="en-US" sz="2800" kern="0" baseline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+mn-lt"/>
              </a:rPr>
              <a:t>teremos</a:t>
            </a:r>
            <a:r>
              <a:rPr lang="en-US" sz="2800" kern="0" dirty="0" smtClean="0">
                <a:latin typeface="+mn-lt"/>
              </a:rPr>
              <a:t>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onde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pessoas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serão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evacuadas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800" kern="0" baseline="0" dirty="0" err="1" smtClean="0">
                <a:latin typeface="+mn-lt"/>
              </a:rPr>
              <a:t>Quem</a:t>
            </a:r>
            <a:r>
              <a:rPr lang="en-US" sz="2800" kern="0" baseline="0" dirty="0" smtClean="0">
                <a:latin typeface="+mn-lt"/>
              </a:rPr>
              <a:t> </a:t>
            </a:r>
            <a:r>
              <a:rPr lang="en-US" sz="2800" kern="0" baseline="0" dirty="0" err="1" smtClean="0">
                <a:latin typeface="+mn-lt"/>
              </a:rPr>
              <a:t>gerencia</a:t>
            </a:r>
            <a:r>
              <a:rPr lang="en-US" sz="2800" kern="0" baseline="0" dirty="0" smtClean="0">
                <a:latin typeface="+mn-lt"/>
              </a:rPr>
              <a:t> as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+mn-lt"/>
              </a:rPr>
              <a:t>evacuações</a:t>
            </a:r>
            <a:r>
              <a:rPr lang="en-US" sz="2800" kern="0" dirty="0" smtClean="0">
                <a:latin typeface="+mn-lt"/>
              </a:rPr>
              <a:t>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tráfego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segurança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pública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800" kern="0" baseline="0" dirty="0" smtClean="0">
                <a:latin typeface="+mn-lt"/>
              </a:rPr>
              <a:t>E a </a:t>
            </a:r>
            <a:r>
              <a:rPr lang="en-US" sz="2800" kern="0" baseline="0" dirty="0" err="1" smtClean="0">
                <a:latin typeface="+mn-lt"/>
              </a:rPr>
              <a:t>energia</a:t>
            </a:r>
            <a:r>
              <a:rPr lang="en-US" sz="2800" kern="0" baseline="0" dirty="0" smtClean="0">
                <a:latin typeface="+mn-lt"/>
              </a:rPr>
              <a:t> </a:t>
            </a:r>
            <a:r>
              <a:rPr lang="en-US" sz="2800" kern="0" baseline="0" dirty="0" err="1" smtClean="0">
                <a:latin typeface="+mn-lt"/>
              </a:rPr>
              <a:t>para</a:t>
            </a:r>
            <a:r>
              <a:rPr lang="en-US" sz="2800" kern="0" baseline="0" dirty="0" smtClean="0">
                <a:latin typeface="+mn-lt"/>
              </a:rPr>
              <a:t> </a:t>
            </a:r>
            <a:r>
              <a:rPr lang="en-US" sz="2800" kern="0" baseline="0" dirty="0" err="1" smtClean="0">
                <a:latin typeface="+mn-lt"/>
              </a:rPr>
              <a:t>operar</a:t>
            </a:r>
            <a:r>
              <a:rPr lang="en-US" sz="2800" kern="0" baseline="0" dirty="0" smtClean="0">
                <a:latin typeface="+mn-lt"/>
              </a:rPr>
              <a:t> as </a:t>
            </a:r>
            <a:r>
              <a:rPr lang="en-US" sz="2800" kern="0" baseline="0" dirty="0" err="1" smtClean="0">
                <a:latin typeface="+mn-lt"/>
              </a:rPr>
              <a:t>comportas</a:t>
            </a:r>
            <a:r>
              <a:rPr lang="en-US" sz="2800" kern="0" baseline="0" dirty="0" smtClean="0">
                <a:latin typeface="+mn-lt"/>
              </a:rPr>
              <a:t>? </a:t>
            </a:r>
            <a:endParaRPr lang="en-US" sz="28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acontece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ocorre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galgamento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barragem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457200" y="2133600"/>
            <a:ext cx="8153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smtClean="0"/>
              <a:t>Este </a:t>
            </a:r>
            <a:r>
              <a:rPr lang="en-US" sz="2400" b="1" dirty="0" err="1" smtClean="0"/>
              <a:t>exercício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está</a:t>
            </a:r>
            <a:r>
              <a:rPr lang="en-US" sz="2400" b="1" dirty="0" smtClean="0"/>
              <a:t> no </a:t>
            </a:r>
            <a:r>
              <a:rPr lang="en-US" sz="2400" b="1" dirty="0" err="1" smtClean="0"/>
              <a:t>nível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elevado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complexidade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mobilizar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pessoal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recursos</a:t>
            </a:r>
            <a:r>
              <a:rPr lang="en-US" sz="2400" b="1" dirty="0" smtClean="0"/>
              <a:t>.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Semelhante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exercício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escala</a:t>
            </a:r>
            <a:r>
              <a:rPr lang="en-US" sz="2400" b="1" dirty="0" smtClean="0"/>
              <a:t> real </a:t>
            </a:r>
            <a:r>
              <a:rPr lang="en-US" sz="2400" b="1" dirty="0" err="1" smtClean="0"/>
              <a:t>sem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deslocar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equipamentos</a:t>
            </a:r>
            <a:r>
              <a:rPr lang="en-US" sz="2400" b="1" dirty="0" smtClean="0"/>
              <a:t>.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Meio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ambiente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induzido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estresse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por</a:t>
            </a:r>
            <a:r>
              <a:rPr lang="en-US" sz="2400" b="1" dirty="0" smtClean="0"/>
              <a:t> tempo </a:t>
            </a:r>
            <a:r>
              <a:rPr lang="en-US" sz="2400" b="1" dirty="0" err="1" smtClean="0"/>
              <a:t>limitado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Eventos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simulados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dramatização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respostas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equipamentos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comunicação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correntes</a:t>
            </a:r>
            <a:r>
              <a:rPr lang="en-US" sz="2400" b="1" dirty="0" smtClean="0"/>
              <a:t>.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524000" y="1066800"/>
            <a:ext cx="480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Exercício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Funcional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838200" y="1509712"/>
            <a:ext cx="7391400" cy="838200"/>
          </a:xfrm>
          <a:prstGeom prst="rightArrow">
            <a:avLst>
              <a:gd name="adj1" fmla="val 38889"/>
              <a:gd name="adj2" fmla="val 76383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1033463" y="1819275"/>
            <a:ext cx="1114425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Simples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6661150" y="1819275"/>
            <a:ext cx="1114425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/>
              </a:rPr>
              <a:t>Complexo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5638800" y="1204912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772150" y="1204912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4.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3048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Exercícios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Resposta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Emergência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457200" y="2133600"/>
            <a:ext cx="7924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 err="1" smtClean="0"/>
              <a:t>Exercício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complexo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localidades</a:t>
            </a:r>
            <a:r>
              <a:rPr lang="en-US" sz="2000" b="1" dirty="0" smtClean="0"/>
              <a:t> multiple.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0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 err="1" smtClean="0"/>
              <a:t>Oferecido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atores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políticos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operadores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pessoal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coordenação</a:t>
            </a:r>
            <a:endParaRPr lang="en-US" sz="20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0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 err="1" smtClean="0"/>
              <a:t>Oferecido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após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níveis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baixos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enercícios</a:t>
            </a:r>
            <a:r>
              <a:rPr lang="en-US" sz="2000" b="1" dirty="0" smtClean="0"/>
              <a:t>/ </a:t>
            </a:r>
            <a:r>
              <a:rPr lang="en-US" sz="2000" b="1" dirty="0" err="1" smtClean="0"/>
              <a:t>simulações</a:t>
            </a:r>
            <a:r>
              <a:rPr lang="en-US" sz="2000" b="1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0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 smtClean="0"/>
              <a:t>$300 mil com </a:t>
            </a:r>
            <a:r>
              <a:rPr lang="en-US" sz="2000" b="1" dirty="0" err="1" smtClean="0"/>
              <a:t>vários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meses</a:t>
            </a:r>
            <a:r>
              <a:rPr lang="en-US" sz="2000" b="1" dirty="0" smtClean="0"/>
              <a:t> de  </a:t>
            </a:r>
            <a:r>
              <a:rPr lang="en-US" sz="2000" b="1" dirty="0" err="1" smtClean="0"/>
              <a:t>preparação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para</a:t>
            </a:r>
            <a:r>
              <a:rPr lang="en-US" sz="2000" b="1" dirty="0" smtClean="0"/>
              <a:t> &gt;100 </a:t>
            </a:r>
            <a:r>
              <a:rPr lang="en-US" sz="2000" b="1" dirty="0" err="1" smtClean="0"/>
              <a:t>atores</a:t>
            </a:r>
            <a:r>
              <a:rPr lang="en-US" sz="2000" b="1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0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 err="1" smtClean="0"/>
              <a:t>Objetivo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avaliar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capacidade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coordenação</a:t>
            </a:r>
            <a:r>
              <a:rPr lang="en-US" sz="2000" b="1" dirty="0" smtClean="0"/>
              <a:t> do </a:t>
            </a:r>
            <a:r>
              <a:rPr lang="en-US" sz="2000" b="1" dirty="0" smtClean="0"/>
              <a:t>PAE.</a:t>
            </a:r>
            <a:endParaRPr lang="en-US" sz="20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524000" y="1066800"/>
            <a:ext cx="480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Exercício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Funcional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838200" y="1509712"/>
            <a:ext cx="7391400" cy="838200"/>
          </a:xfrm>
          <a:prstGeom prst="rightArrow">
            <a:avLst>
              <a:gd name="adj1" fmla="val 38889"/>
              <a:gd name="adj2" fmla="val 76383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1033463" y="1819275"/>
            <a:ext cx="1114425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Simples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6661150" y="1819275"/>
            <a:ext cx="1114425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/>
              </a:rPr>
              <a:t>Complexo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5638800" y="1204912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772150" y="1204912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4.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3048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Exercícios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Resposta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Emergência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762000" y="2362200"/>
            <a:ext cx="8153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Observar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uso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instalações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físicas</a:t>
            </a:r>
            <a:r>
              <a:rPr lang="en-US" sz="2400" b="1" dirty="0" smtClean="0"/>
              <a:t>/EOC.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Testa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recursos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pouco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utilizados</a:t>
            </a:r>
            <a:r>
              <a:rPr lang="en-US" sz="2400" b="1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Avaliar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comunicação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relacionamentos</a:t>
            </a:r>
            <a:r>
              <a:rPr lang="en-US" sz="2400" b="1" dirty="0" smtClean="0"/>
              <a:t> </a:t>
            </a:r>
            <a:r>
              <a:rPr lang="en-US" sz="2400" b="1" dirty="0" smtClean="0"/>
              <a:t>inter-</a:t>
            </a:r>
            <a:r>
              <a:rPr lang="en-US" sz="2400" b="1" dirty="0" err="1" smtClean="0"/>
              <a:t>jurisdicional</a:t>
            </a:r>
            <a:r>
              <a:rPr lang="en-US" sz="2400" b="1" dirty="0" smtClean="0"/>
              <a:t>/inter-</a:t>
            </a:r>
            <a:r>
              <a:rPr lang="en-US" sz="2400" b="1" dirty="0" err="1" smtClean="0"/>
              <a:t>organizacional</a:t>
            </a:r>
            <a:r>
              <a:rPr lang="en-US" sz="2400" b="1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Pode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haver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mescla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exercício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funcional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escala</a:t>
            </a:r>
            <a:r>
              <a:rPr lang="en-US" sz="2400" b="1" dirty="0" smtClean="0"/>
              <a:t> real.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524000" y="1066800"/>
            <a:ext cx="480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Exercício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Funcional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838200" y="1509712"/>
            <a:ext cx="7391400" cy="838200"/>
          </a:xfrm>
          <a:prstGeom prst="rightArrow">
            <a:avLst>
              <a:gd name="adj1" fmla="val 38889"/>
              <a:gd name="adj2" fmla="val 76383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1033463" y="1819275"/>
            <a:ext cx="1114425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Simples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6661150" y="1819275"/>
            <a:ext cx="1114425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/>
              </a:rPr>
              <a:t>Complexo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5638800" y="1204912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772150" y="1204912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4.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3048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Exercícios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Resposta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Emergência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04800" y="2362200"/>
            <a:ext cx="861060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Mais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complexo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mobiliza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pessoas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recursos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testa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equipamentos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sistema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alerta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aperta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botão</a:t>
            </a:r>
            <a:r>
              <a:rPr lang="en-US" sz="2400" b="1" dirty="0" smtClean="0"/>
              <a:t>).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Meio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ambiente</a:t>
            </a:r>
            <a:r>
              <a:rPr lang="en-US" sz="2400" b="1" dirty="0" smtClean="0"/>
              <a:t> de alto </a:t>
            </a:r>
            <a:r>
              <a:rPr lang="en-US" sz="2400" b="1" dirty="0" err="1" smtClean="0"/>
              <a:t>estresse</a:t>
            </a:r>
            <a:r>
              <a:rPr lang="en-US" sz="2400" b="1" dirty="0" smtClean="0"/>
              <a:t>, </a:t>
            </a:r>
            <a:r>
              <a:rPr lang="en-US" sz="2400" b="1" dirty="0" smtClean="0"/>
              <a:t>o </a:t>
            </a:r>
            <a:r>
              <a:rPr lang="en-US" sz="2400" b="1" dirty="0" err="1" smtClean="0"/>
              <a:t>mais</a:t>
            </a:r>
            <a:r>
              <a:rPr lang="en-US" sz="2400" b="1" dirty="0" smtClean="0"/>
              <a:t> real </a:t>
            </a:r>
            <a:r>
              <a:rPr lang="en-US" sz="2400" b="1" dirty="0" err="1" smtClean="0"/>
              <a:t>possível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Simulação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eventos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vítimas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dramatização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respostas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demonstrar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coordenação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capacidade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Objetivo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Avaliar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todas</a:t>
            </a:r>
            <a:r>
              <a:rPr lang="en-US" sz="2400" b="1" dirty="0" smtClean="0"/>
              <a:t> as faces do </a:t>
            </a:r>
            <a:r>
              <a:rPr lang="en-US" sz="2400" b="1" dirty="0" err="1" smtClean="0"/>
              <a:t>sistema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gerenciamento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emergência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438400" y="9906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Exercício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Escala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Real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914400" y="1524000"/>
            <a:ext cx="7391400" cy="838200"/>
          </a:xfrm>
          <a:prstGeom prst="rightArrow">
            <a:avLst>
              <a:gd name="adj1" fmla="val 38889"/>
              <a:gd name="adj2" fmla="val 76383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1143000" y="1828800"/>
            <a:ext cx="1114425" cy="230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Simples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6705600" y="1828800"/>
            <a:ext cx="1114425" cy="230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/>
              </a:rPr>
              <a:t>Complexo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7086600" y="1143000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7239000" y="11430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5.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3048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Exercícios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Resposta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Emergência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Executar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se fosse </a:t>
            </a:r>
            <a:r>
              <a:rPr lang="en-US" dirty="0" smtClean="0"/>
              <a:t>real</a:t>
            </a:r>
            <a:endParaRPr lang="en-US" dirty="0" smtClean="0"/>
          </a:p>
        </p:txBody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3886200"/>
          </a:xfrm>
        </p:spPr>
        <p:txBody>
          <a:bodyPr/>
          <a:lstStyle/>
          <a:p>
            <a:r>
              <a:rPr lang="en-US" sz="3600" dirty="0" err="1" smtClean="0"/>
              <a:t>Evacuação</a:t>
            </a:r>
            <a:r>
              <a:rPr lang="en-US" sz="3600" dirty="0" smtClean="0"/>
              <a:t> </a:t>
            </a:r>
            <a:r>
              <a:rPr lang="en-US" sz="3600" dirty="0" err="1" smtClean="0"/>
              <a:t>sem</a:t>
            </a:r>
            <a:r>
              <a:rPr lang="en-US" sz="3600" dirty="0" smtClean="0"/>
              <a:t> </a:t>
            </a:r>
            <a:r>
              <a:rPr lang="en-US" sz="3600" dirty="0" err="1" smtClean="0"/>
              <a:t>mapa</a:t>
            </a:r>
            <a:r>
              <a:rPr lang="en-US" sz="3600" dirty="0" smtClean="0"/>
              <a:t> de </a:t>
            </a:r>
            <a:r>
              <a:rPr lang="en-US" sz="3600" dirty="0" err="1" smtClean="0"/>
              <a:t>inundação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Espere</a:t>
            </a:r>
            <a:r>
              <a:rPr lang="en-US" sz="3600" dirty="0" smtClean="0"/>
              <a:t> ser </a:t>
            </a:r>
            <a:r>
              <a:rPr lang="en-US" sz="3600" dirty="0" err="1" smtClean="0"/>
              <a:t>contactado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err="1" smtClean="0"/>
              <a:t>Moroadores</a:t>
            </a:r>
            <a:r>
              <a:rPr lang="en-US" sz="3600" dirty="0" smtClean="0"/>
              <a:t> </a:t>
            </a:r>
            <a:r>
              <a:rPr lang="en-US" sz="3600" dirty="0" err="1" smtClean="0"/>
              <a:t>locais</a:t>
            </a:r>
            <a:r>
              <a:rPr lang="en-US" sz="3600" dirty="0" smtClean="0"/>
              <a:t> </a:t>
            </a:r>
            <a:r>
              <a:rPr lang="en-US" sz="3600" dirty="0" err="1" smtClean="0"/>
              <a:t>ouviram</a:t>
            </a:r>
            <a:r>
              <a:rPr lang="en-US" sz="3600" dirty="0" smtClean="0"/>
              <a:t> </a:t>
            </a:r>
            <a:r>
              <a:rPr lang="en-US" sz="3600" dirty="0" err="1" smtClean="0"/>
              <a:t>dizer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a </a:t>
            </a:r>
            <a:r>
              <a:rPr lang="en-US" sz="3600" dirty="0" err="1" smtClean="0"/>
              <a:t>barragem</a:t>
            </a:r>
            <a:r>
              <a:rPr lang="en-US" sz="3600" dirty="0" smtClean="0"/>
              <a:t> </a:t>
            </a:r>
            <a:r>
              <a:rPr lang="en-US" sz="3600" dirty="0" err="1" smtClean="0"/>
              <a:t>falhou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smtClean="0"/>
              <a:t>“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modo</a:t>
            </a:r>
            <a:r>
              <a:rPr lang="en-US" sz="3600" dirty="0" smtClean="0"/>
              <a:t> </a:t>
            </a:r>
            <a:r>
              <a:rPr lang="en-US" sz="3600" dirty="0" err="1" smtClean="0"/>
              <a:t>espera</a:t>
            </a:r>
            <a:r>
              <a:rPr lang="en-US" sz="3600" dirty="0" smtClean="0"/>
              <a:t>” </a:t>
            </a:r>
          </a:p>
          <a:p>
            <a:endParaRPr lang="en-US" sz="36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0" y="21336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smtClean="0"/>
              <a:t>Um </a:t>
            </a:r>
            <a:r>
              <a:rPr lang="en-US" sz="2400" b="1" dirty="0" err="1" smtClean="0"/>
              <a:t>ano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planejamento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centenas</a:t>
            </a:r>
            <a:r>
              <a:rPr lang="en-US" sz="2400" b="1" dirty="0" smtClean="0"/>
              <a:t> </a:t>
            </a:r>
            <a:r>
              <a:rPr lang="en-US" sz="2400" b="1" dirty="0" smtClean="0"/>
              <a:t>de </a:t>
            </a:r>
            <a:r>
              <a:rPr lang="en-US" sz="2400" b="1" dirty="0" err="1" smtClean="0"/>
              <a:t>milhares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dólares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/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914400" y="1447800"/>
            <a:ext cx="7391400" cy="838200"/>
          </a:xfrm>
          <a:prstGeom prst="rightArrow">
            <a:avLst>
              <a:gd name="adj1" fmla="val 38889"/>
              <a:gd name="adj2" fmla="val 76383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WordArt 5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1114425" cy="230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Simples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58374" name="WordArt 6"/>
          <p:cNvSpPr>
            <a:spLocks noChangeArrowheads="1" noChangeShapeType="1" noTextEdit="1"/>
          </p:cNvSpPr>
          <p:nvPr/>
        </p:nvSpPr>
        <p:spPr bwMode="auto">
          <a:xfrm>
            <a:off x="6705600" y="1752600"/>
            <a:ext cx="1114425" cy="230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/>
              </a:rPr>
              <a:t>Complexo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7086600" y="1066800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7239000" y="10668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5.</a:t>
            </a:r>
          </a:p>
        </p:txBody>
      </p:sp>
      <p:pic>
        <p:nvPicPr>
          <p:cNvPr id="58378" name="Picture 11" descr="DSC00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052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0"/>
            <a:ext cx="3150014" cy="2362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3048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Exercícios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Resposta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Emergência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438400" y="9906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Exercício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Escala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Real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0" y="21336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Simulação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eventos/vítimas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dramatização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respostas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demonstrar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coordenação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capacidade</a:t>
            </a: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914400" y="1447800"/>
            <a:ext cx="7391400" cy="838200"/>
          </a:xfrm>
          <a:prstGeom prst="rightArrow">
            <a:avLst>
              <a:gd name="adj1" fmla="val 38889"/>
              <a:gd name="adj2" fmla="val 76383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WordArt 5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1114425" cy="230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Simples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6705600" y="1752600"/>
            <a:ext cx="1114425" cy="230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/>
              </a:rPr>
              <a:t>Complexo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7086600" y="1066800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7239000" y="10668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5.</a:t>
            </a:r>
          </a:p>
        </p:txBody>
      </p:sp>
      <p:pic>
        <p:nvPicPr>
          <p:cNvPr id="59402" name="Picture 10" descr="1150 swat tactical (6)"/>
          <p:cNvPicPr>
            <a:picLocks noChangeAspect="1" noChangeArrowheads="1"/>
          </p:cNvPicPr>
          <p:nvPr/>
        </p:nvPicPr>
        <p:blipFill>
          <a:blip r:embed="rId3" cstate="print"/>
          <a:srcRect t="15286" r="22034"/>
          <a:stretch>
            <a:fillRect/>
          </a:stretch>
        </p:blipFill>
        <p:spPr bwMode="auto">
          <a:xfrm>
            <a:off x="4648200" y="3429000"/>
            <a:ext cx="368882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14" descr="1149 swat boat to dam (3)"/>
          <p:cNvPicPr>
            <a:picLocks noChangeAspect="1" noChangeArrowheads="1"/>
          </p:cNvPicPr>
          <p:nvPr/>
        </p:nvPicPr>
        <p:blipFill>
          <a:blip r:embed="rId4" cstate="print"/>
          <a:srcRect l="19070" t="33824" r="9047"/>
          <a:stretch>
            <a:fillRect/>
          </a:stretch>
        </p:blipFill>
        <p:spPr bwMode="auto">
          <a:xfrm>
            <a:off x="152400" y="3505200"/>
            <a:ext cx="44196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438400" y="9906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Exercício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Escala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Real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3048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Exercícios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Resposta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Emergência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Exercício</a:t>
            </a:r>
            <a:r>
              <a:rPr lang="en-US" dirty="0" smtClean="0"/>
              <a:t> </a:t>
            </a:r>
            <a:r>
              <a:rPr lang="en-US" dirty="0" err="1" smtClean="0"/>
              <a:t>Funcional</a:t>
            </a:r>
            <a:endParaRPr lang="en-US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733800" y="1371600"/>
          <a:ext cx="5080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Photo Editor Photo" r:id="rId4" imgW="6095238" imgH="4571429" progId="">
                  <p:embed/>
                </p:oleObj>
              </mc:Choice>
              <mc:Fallback>
                <p:oleObj name="Photo Editor Photo" r:id="rId4" imgW="6095238" imgH="4571429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371600"/>
                        <a:ext cx="5080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990600"/>
            <a:ext cx="8701088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+100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Pessoas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Agências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Localidades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Dramatizações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restrito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350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mensagens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Agências/Organizações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Corpo</a:t>
            </a:r>
            <a:r>
              <a:rPr lang="en-US" dirty="0" smtClean="0"/>
              <a:t> de </a:t>
            </a:r>
            <a:r>
              <a:rPr lang="en-US" dirty="0" err="1" smtClean="0"/>
              <a:t>Bombeiros</a:t>
            </a:r>
            <a:endParaRPr lang="en-US" dirty="0" smtClean="0"/>
          </a:p>
          <a:p>
            <a:pPr lvl="0"/>
            <a:r>
              <a:rPr lang="en-US" dirty="0" err="1" smtClean="0"/>
              <a:t>Delegado</a:t>
            </a:r>
            <a:r>
              <a:rPr lang="en-US" dirty="0" smtClean="0"/>
              <a:t> de </a:t>
            </a:r>
            <a:r>
              <a:rPr lang="en-US" dirty="0" err="1" smtClean="0"/>
              <a:t>Polícia</a:t>
            </a:r>
            <a:endParaRPr lang="en-US" dirty="0" smtClean="0"/>
          </a:p>
          <a:p>
            <a:pPr lvl="0"/>
            <a:r>
              <a:rPr lang="en-US" dirty="0" err="1" smtClean="0"/>
              <a:t>Obras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Hospital</a:t>
            </a:r>
          </a:p>
          <a:p>
            <a:pPr lvl="0">
              <a:defRPr/>
            </a:pPr>
            <a:r>
              <a:rPr lang="en-US" dirty="0" err="1" smtClean="0"/>
              <a:t>Aeroporto</a:t>
            </a:r>
            <a:endParaRPr lang="en-US" dirty="0" smtClean="0"/>
          </a:p>
          <a:p>
            <a:pPr lvl="0">
              <a:defRPr/>
            </a:pPr>
            <a:r>
              <a:rPr lang="en-US" dirty="0" err="1" smtClean="0"/>
              <a:t>Escolas</a:t>
            </a:r>
            <a:endParaRPr lang="en-US" dirty="0" smtClean="0"/>
          </a:p>
          <a:p>
            <a:pPr lvl="0">
              <a:defRPr/>
            </a:pPr>
            <a:r>
              <a:rPr lang="en-US" dirty="0" err="1" smtClean="0"/>
              <a:t>Comunicação</a:t>
            </a:r>
            <a:endParaRPr lang="en-US" dirty="0" smtClean="0"/>
          </a:p>
          <a:p>
            <a:pPr lvl="0">
              <a:defRPr/>
            </a:pPr>
            <a:r>
              <a:rPr lang="en-US" dirty="0" err="1" smtClean="0"/>
              <a:t>Organização</a:t>
            </a:r>
            <a:r>
              <a:rPr lang="en-US" dirty="0" smtClean="0"/>
              <a:t> de </a:t>
            </a:r>
            <a:r>
              <a:rPr lang="en-US" dirty="0" err="1" smtClean="0"/>
              <a:t>Voluntários</a:t>
            </a: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organização</a:t>
            </a:r>
            <a:r>
              <a:rPr lang="en-US" dirty="0" smtClean="0"/>
              <a:t> </a:t>
            </a:r>
            <a:r>
              <a:rPr lang="en-US" dirty="0" err="1" smtClean="0"/>
              <a:t>terá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endParaRPr lang="en-US" dirty="0" smtClean="0"/>
          </a:p>
        </p:txBody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3886200"/>
          </a:xfrm>
        </p:spPr>
        <p:txBody>
          <a:bodyPr/>
          <a:lstStyle/>
          <a:p>
            <a:r>
              <a:rPr lang="en-US" sz="3600" dirty="0" err="1" smtClean="0"/>
              <a:t>Pode</a:t>
            </a:r>
            <a:r>
              <a:rPr lang="en-US" sz="3600" dirty="0" smtClean="0"/>
              <a:t> </a:t>
            </a:r>
            <a:r>
              <a:rPr lang="en-US" sz="3600" dirty="0" err="1" smtClean="0"/>
              <a:t>haver</a:t>
            </a:r>
            <a:r>
              <a:rPr lang="en-US" sz="3600" dirty="0" smtClean="0"/>
              <a:t> </a:t>
            </a:r>
            <a:r>
              <a:rPr lang="en-US" sz="3600" dirty="0" err="1" smtClean="0"/>
              <a:t>exercício</a:t>
            </a:r>
            <a:r>
              <a:rPr lang="en-US" sz="3600" dirty="0" smtClean="0"/>
              <a:t> </a:t>
            </a:r>
            <a:r>
              <a:rPr lang="en-US" sz="3600" dirty="0" err="1" smtClean="0"/>
              <a:t>dentro</a:t>
            </a:r>
            <a:r>
              <a:rPr lang="en-US" sz="3600" dirty="0" smtClean="0"/>
              <a:t> de </a:t>
            </a:r>
            <a:r>
              <a:rPr lang="en-US" sz="3600" dirty="0" err="1" smtClean="0"/>
              <a:t>exercício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Pode</a:t>
            </a:r>
            <a:r>
              <a:rPr lang="en-US" sz="3600" dirty="0" smtClean="0"/>
              <a:t> </a:t>
            </a:r>
            <a:r>
              <a:rPr lang="en-US" sz="3600" dirty="0" err="1" smtClean="0"/>
              <a:t>ter</a:t>
            </a:r>
            <a:r>
              <a:rPr lang="en-US" sz="3600" dirty="0" smtClean="0"/>
              <a:t> </a:t>
            </a:r>
            <a:r>
              <a:rPr lang="en-US" sz="3600" dirty="0" err="1" smtClean="0"/>
              <a:t>o</a:t>
            </a:r>
            <a:r>
              <a:rPr lang="en-US" sz="3600" dirty="0" smtClean="0"/>
              <a:t> </a:t>
            </a:r>
            <a:r>
              <a:rPr lang="en-US" sz="3600" dirty="0" err="1" smtClean="0"/>
              <a:t>seu</a:t>
            </a:r>
            <a:r>
              <a:rPr lang="en-US" sz="3600" dirty="0" smtClean="0"/>
              <a:t> </a:t>
            </a:r>
            <a:r>
              <a:rPr lang="en-US" sz="3600" dirty="0" err="1" smtClean="0"/>
              <a:t>próprio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err="1" smtClean="0"/>
              <a:t>Pode</a:t>
            </a:r>
            <a:r>
              <a:rPr lang="en-US" sz="3600" dirty="0" smtClean="0"/>
              <a:t> </a:t>
            </a:r>
            <a:r>
              <a:rPr lang="en-US" sz="3600" dirty="0" err="1" smtClean="0"/>
              <a:t>realizar</a:t>
            </a:r>
            <a:r>
              <a:rPr lang="en-US" sz="3600" dirty="0" smtClean="0"/>
              <a:t> </a:t>
            </a:r>
            <a:r>
              <a:rPr lang="en-US" sz="3600" dirty="0" err="1" smtClean="0"/>
              <a:t>uma</a:t>
            </a:r>
            <a:r>
              <a:rPr lang="en-US" sz="3600" dirty="0" smtClean="0"/>
              <a:t> </a:t>
            </a:r>
            <a:r>
              <a:rPr lang="en-US" sz="3600" dirty="0" err="1" smtClean="0"/>
              <a:t>atividade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escala</a:t>
            </a:r>
            <a:r>
              <a:rPr lang="en-US" sz="3600" dirty="0" smtClean="0"/>
              <a:t> real: </a:t>
            </a:r>
            <a:r>
              <a:rPr lang="en-US" sz="3600" dirty="0" err="1" smtClean="0"/>
              <a:t>mobilizar</a:t>
            </a:r>
            <a:r>
              <a:rPr lang="en-US" sz="3600" dirty="0" smtClean="0"/>
              <a:t> </a:t>
            </a:r>
            <a:r>
              <a:rPr lang="en-US" sz="3600" dirty="0" err="1" smtClean="0"/>
              <a:t>pessoas</a:t>
            </a:r>
            <a:r>
              <a:rPr lang="en-US" sz="3600" dirty="0" smtClean="0"/>
              <a:t> e </a:t>
            </a:r>
            <a:r>
              <a:rPr lang="en-US" sz="3600" dirty="0" err="1" smtClean="0"/>
              <a:t>equipamentos</a:t>
            </a:r>
            <a:r>
              <a:rPr lang="en-US" sz="3600" dirty="0" smtClean="0"/>
              <a:t>. </a:t>
            </a:r>
          </a:p>
          <a:p>
            <a:endParaRPr lang="en-US" sz="36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dirty="0" err="1" smtClean="0"/>
              <a:t>Exercício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localidades</a:t>
            </a:r>
            <a:r>
              <a:rPr lang="en-US" dirty="0" smtClean="0"/>
              <a:t> </a:t>
            </a:r>
            <a:r>
              <a:rPr lang="en-US" dirty="0" err="1" smtClean="0"/>
              <a:t>múltiplas</a:t>
            </a:r>
            <a:endParaRPr lang="en-US" dirty="0" smtClean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219200"/>
            <a:ext cx="8018463" cy="1752600"/>
          </a:xfrm>
        </p:spPr>
        <p:txBody>
          <a:bodyPr/>
          <a:lstStyle/>
          <a:p>
            <a:pPr algn="l"/>
            <a:r>
              <a:rPr lang="en-US" sz="3600" dirty="0" err="1" smtClean="0"/>
              <a:t>Prédio</a:t>
            </a:r>
            <a:r>
              <a:rPr lang="en-US" sz="3600" dirty="0" smtClean="0"/>
              <a:t> do </a:t>
            </a:r>
            <a:r>
              <a:rPr lang="en-US" sz="3600" dirty="0" err="1" smtClean="0"/>
              <a:t>projeto</a:t>
            </a:r>
            <a:r>
              <a:rPr lang="en-US" sz="3600" dirty="0" smtClean="0"/>
              <a:t> </a:t>
            </a:r>
          </a:p>
          <a:p>
            <a:pPr algn="l"/>
            <a:r>
              <a:rPr lang="en-US" sz="3600" dirty="0" smtClean="0"/>
              <a:t>de </a:t>
            </a:r>
            <a:r>
              <a:rPr lang="en-US" sz="3600" dirty="0" err="1" smtClean="0"/>
              <a:t>Sistemas</a:t>
            </a:r>
            <a:r>
              <a:rPr lang="en-US" sz="3600" dirty="0" smtClean="0"/>
              <a:t> </a:t>
            </a:r>
            <a:r>
              <a:rPr lang="en-US" sz="3600" dirty="0" err="1" smtClean="0"/>
              <a:t>Críticos</a:t>
            </a:r>
            <a:endParaRPr lang="en-US" sz="3600" dirty="0" smtClean="0"/>
          </a:p>
          <a:p>
            <a:pPr algn="l"/>
            <a:endParaRPr lang="en-US" sz="3600" dirty="0" smtClean="0"/>
          </a:p>
          <a:p>
            <a:pPr algn="l"/>
            <a:r>
              <a:rPr lang="en-US" sz="3600" dirty="0" err="1" smtClean="0"/>
              <a:t>Corpo</a:t>
            </a:r>
            <a:r>
              <a:rPr lang="en-US" sz="3600" dirty="0" smtClean="0"/>
              <a:t> de </a:t>
            </a:r>
            <a:r>
              <a:rPr lang="en-US" sz="3600" dirty="0" err="1" smtClean="0"/>
              <a:t>Bombeiros</a:t>
            </a:r>
            <a:endParaRPr lang="en-US" sz="3600" dirty="0" smtClean="0"/>
          </a:p>
          <a:p>
            <a:pPr algn="l"/>
            <a:r>
              <a:rPr lang="en-US" sz="3600" dirty="0" smtClean="0"/>
              <a:t>2 Salas </a:t>
            </a:r>
          </a:p>
          <a:p>
            <a:pPr algn="l"/>
            <a:r>
              <a:rPr lang="en-US" sz="3600" dirty="0" smtClean="0"/>
              <a:t>	</a:t>
            </a:r>
          </a:p>
          <a:p>
            <a:pPr algn="l"/>
            <a:r>
              <a:rPr lang="en-US" sz="3600" dirty="0" smtClean="0"/>
              <a:t>Centro de </a:t>
            </a:r>
            <a:r>
              <a:rPr lang="en-US" sz="3600" dirty="0" err="1" smtClean="0"/>
              <a:t>Operações</a:t>
            </a:r>
            <a:r>
              <a:rPr lang="en-US" sz="3600" dirty="0" smtClean="0"/>
              <a:t> </a:t>
            </a:r>
          </a:p>
          <a:p>
            <a:pPr algn="l"/>
            <a:r>
              <a:rPr lang="en-US" sz="3600" dirty="0" smtClean="0"/>
              <a:t>De </a:t>
            </a:r>
            <a:r>
              <a:rPr lang="en-US" sz="3600" dirty="0" err="1" smtClean="0"/>
              <a:t>Emergência</a:t>
            </a:r>
            <a:r>
              <a:rPr lang="en-US" sz="3600" dirty="0" smtClean="0"/>
              <a:t> 				</a:t>
            </a:r>
          </a:p>
        </p:txBody>
      </p:sp>
      <p:pic>
        <p:nvPicPr>
          <p:cNvPr id="156676" name="Picture 4" descr="E-ZoneMap_Simple (9-8-0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0" y="1693863"/>
            <a:ext cx="3873500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0341" name="Line 5"/>
          <p:cNvSpPr>
            <a:spLocks noChangeShapeType="1"/>
          </p:cNvSpPr>
          <p:nvPr/>
        </p:nvSpPr>
        <p:spPr bwMode="auto">
          <a:xfrm>
            <a:off x="2971800" y="4038600"/>
            <a:ext cx="2811463" cy="38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190342" name="Line 6"/>
          <p:cNvSpPr>
            <a:spLocks noChangeShapeType="1"/>
          </p:cNvSpPr>
          <p:nvPr/>
        </p:nvSpPr>
        <p:spPr bwMode="auto">
          <a:xfrm flipV="1">
            <a:off x="4572000" y="5842000"/>
            <a:ext cx="828675" cy="330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190343" name="Line 7"/>
          <p:cNvSpPr>
            <a:spLocks noChangeShapeType="1"/>
          </p:cNvSpPr>
          <p:nvPr/>
        </p:nvSpPr>
        <p:spPr bwMode="auto">
          <a:xfrm>
            <a:off x="4191000" y="2362200"/>
            <a:ext cx="1592263" cy="520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0341" grpId="0" animBg="1"/>
      <p:bldP spid="2190342" grpId="0" animBg="1"/>
      <p:bldP spid="21903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6323" name="Picture 7" descr="IMGP16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352800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8" descr="IMGP01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5"/>
            <a:ext cx="42672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DSE Dam's still fail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219200"/>
            <a:ext cx="4495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Separação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física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Agência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Simulação</a:t>
            </a:r>
            <a:r>
              <a:rPr lang="en-US" dirty="0" smtClean="0"/>
              <a:t> de </a:t>
            </a:r>
            <a:r>
              <a:rPr lang="en-US" dirty="0" err="1" smtClean="0"/>
              <a:t>Evacuação</a:t>
            </a:r>
            <a:endParaRPr lang="en-US" dirty="0"/>
          </a:p>
        </p:txBody>
      </p:sp>
      <p:pic>
        <p:nvPicPr>
          <p:cNvPr id="5" name="Picture 4" descr="DSC06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48699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0" y="2514600"/>
          <a:ext cx="4286250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Photo Editor Photo" r:id="rId4" imgW="4285714" imgH="3219899" progId="">
                  <p:embed/>
                </p:oleObj>
              </mc:Choice>
              <mc:Fallback>
                <p:oleObj name="Photo Editor Photo" r:id="rId4" imgW="4285714" imgH="3219899" progId="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14600"/>
                        <a:ext cx="4286250" cy="321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sz="3600" dirty="0" err="1" smtClean="0"/>
              <a:t>Testar</a:t>
            </a:r>
            <a:r>
              <a:rPr lang="en-US" sz="3600" dirty="0" smtClean="0"/>
              <a:t> </a:t>
            </a:r>
            <a:r>
              <a:rPr lang="en-US" sz="3600" dirty="0" err="1" smtClean="0"/>
              <a:t>os</a:t>
            </a:r>
            <a:r>
              <a:rPr lang="en-US" sz="3600" dirty="0" smtClean="0"/>
              <a:t> </a:t>
            </a:r>
            <a:r>
              <a:rPr lang="en-US" sz="3600" dirty="0" err="1" smtClean="0"/>
              <a:t>Mapas</a:t>
            </a:r>
            <a:r>
              <a:rPr lang="en-US" sz="3600" dirty="0" smtClean="0"/>
              <a:t> </a:t>
            </a:r>
            <a:r>
              <a:rPr lang="en-US" sz="3600" dirty="0" err="1" smtClean="0"/>
              <a:t>e</a:t>
            </a:r>
            <a:r>
              <a:rPr lang="en-US" sz="3600" dirty="0" smtClean="0"/>
              <a:t> </a:t>
            </a:r>
            <a:r>
              <a:rPr lang="en-US" sz="3600" dirty="0" err="1" smtClean="0"/>
              <a:t>Diretrizes</a:t>
            </a:r>
            <a:r>
              <a:rPr lang="en-US" sz="3600" dirty="0" smtClean="0"/>
              <a:t> de </a:t>
            </a:r>
            <a:r>
              <a:rPr lang="en-US" sz="3600" dirty="0" err="1" smtClean="0"/>
              <a:t>Evacuação</a:t>
            </a:r>
            <a:r>
              <a:rPr lang="en-US" sz="3600" dirty="0" smtClean="0"/>
              <a:t>  </a:t>
            </a:r>
            <a:br>
              <a:rPr lang="en-US" sz="3600" dirty="0" smtClean="0"/>
            </a:br>
            <a:endParaRPr lang="en-US" sz="3600" dirty="0" smtClean="0"/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19400" y="1201738"/>
          <a:ext cx="4013200" cy="535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Acrobat Document" r:id="rId4" imgW="23952200" imgH="32588200" progId="">
                  <p:embed/>
                </p:oleObj>
              </mc:Choice>
              <mc:Fallback>
                <p:oleObj name="Acrobat Document" r:id="rId4" imgW="23952200" imgH="32588200" progId="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01738"/>
                        <a:ext cx="4013200" cy="535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62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1143000"/>
          </a:xfrm>
        </p:spPr>
        <p:txBody>
          <a:bodyPr/>
          <a:lstStyle/>
          <a:p>
            <a:r>
              <a:rPr lang="en-US" dirty="0" err="1" smtClean="0"/>
              <a:t>Exercício</a:t>
            </a:r>
            <a:r>
              <a:rPr lang="en-US" dirty="0" smtClean="0"/>
              <a:t> de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Alerta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Sirenes</a:t>
            </a:r>
            <a:r>
              <a:rPr lang="en-US" dirty="0" smtClean="0"/>
              <a:t> </a:t>
            </a:r>
            <a:r>
              <a:rPr lang="en-US" dirty="0" err="1" smtClean="0"/>
              <a:t>Ativadas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200" dirty="0" err="1" smtClean="0"/>
              <a:t>Mesmo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ninguém</a:t>
            </a:r>
            <a:r>
              <a:rPr lang="en-US" sz="3200" dirty="0" smtClean="0"/>
              <a:t> </a:t>
            </a:r>
            <a:r>
              <a:rPr lang="en-US" sz="3200" dirty="0" err="1" smtClean="0"/>
              <a:t>queira</a:t>
            </a:r>
            <a:r>
              <a:rPr lang="en-US" sz="3200" dirty="0" smtClean="0"/>
              <a:t> </a:t>
            </a:r>
            <a:r>
              <a:rPr lang="en-US" sz="3200" dirty="0" err="1" smtClean="0"/>
              <a:t>apertar</a:t>
            </a:r>
            <a:r>
              <a:rPr lang="en-US" sz="3200" dirty="0" smtClean="0"/>
              <a:t> o </a:t>
            </a:r>
            <a:r>
              <a:rPr lang="en-US" sz="3200" dirty="0" err="1" smtClean="0"/>
              <a:t>botão</a:t>
            </a:r>
            <a:endParaRPr lang="en-US" sz="3200" dirty="0" smtClean="0"/>
          </a:p>
        </p:txBody>
      </p:sp>
      <p:pic>
        <p:nvPicPr>
          <p:cNvPr id="112644" name="Picture 4" descr="IMG_56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983080"/>
            <a:ext cx="3200400" cy="426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133600"/>
            <a:ext cx="4648200" cy="348571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</a:t>
            </a:r>
            <a:r>
              <a:rPr lang="en-US" dirty="0" err="1" smtClean="0"/>
              <a:t>ê</a:t>
            </a:r>
            <a:r>
              <a:rPr lang="en-US" dirty="0" err="1" smtClean="0"/>
              <a:t>ncia</a:t>
            </a:r>
            <a:r>
              <a:rPr lang="en-US" dirty="0" smtClean="0"/>
              <a:t> </a:t>
            </a:r>
            <a:r>
              <a:rPr lang="en-US" dirty="0" smtClean="0"/>
              <a:t>Federal de </a:t>
            </a:r>
            <a:r>
              <a:rPr lang="en-US" dirty="0" err="1" smtClean="0"/>
              <a:t>Gestão</a:t>
            </a:r>
            <a:r>
              <a:rPr lang="en-US" dirty="0" smtClean="0"/>
              <a:t> de </a:t>
            </a:r>
            <a:r>
              <a:rPr lang="en-US" dirty="0" err="1" smtClean="0"/>
              <a:t>Emerg</a:t>
            </a:r>
            <a:r>
              <a:rPr lang="en-US" dirty="0" err="1" smtClean="0"/>
              <a:t>ê</a:t>
            </a:r>
            <a:r>
              <a:rPr lang="en-US" dirty="0" err="1" smtClean="0"/>
              <a:t>ncia</a:t>
            </a:r>
            <a:r>
              <a:rPr lang="en-US" dirty="0" smtClean="0"/>
              <a:t> </a:t>
            </a:r>
            <a:r>
              <a:rPr lang="en-US" dirty="0" smtClean="0"/>
              <a:t>- FEMA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743200" y="1600200"/>
          <a:ext cx="3505200" cy="453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Acrobat Document" r:id="rId3" imgW="7785100" imgH="10071100" progId="">
                  <p:embed/>
                </p:oleObj>
              </mc:Choice>
              <mc:Fallback>
                <p:oleObj name="Acrobat Document" r:id="rId3" imgW="7785100" imgH="100711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505200" cy="453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Exercício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os</a:t>
            </a:r>
            <a:r>
              <a:rPr lang="en-US" sz="3600" dirty="0" smtClean="0"/>
              <a:t> </a:t>
            </a:r>
            <a:r>
              <a:rPr lang="en-US" sz="3600" dirty="0" err="1" smtClean="0"/>
              <a:t>socorristas</a:t>
            </a:r>
            <a:r>
              <a:rPr lang="en-US" sz="3600" dirty="0" smtClean="0"/>
              <a:t> </a:t>
            </a:r>
            <a:r>
              <a:rPr lang="en-US" sz="3600" dirty="0" err="1" smtClean="0"/>
              <a:t>locais</a:t>
            </a:r>
            <a:r>
              <a:rPr lang="en-US" sz="3600" dirty="0" smtClean="0"/>
              <a:t> e </a:t>
            </a:r>
            <a:r>
              <a:rPr lang="en-US" sz="3600" dirty="0" err="1" smtClean="0"/>
              <a:t>para</a:t>
            </a:r>
            <a:r>
              <a:rPr lang="en-US" sz="3600" dirty="0" smtClean="0"/>
              <a:t> o </a:t>
            </a:r>
            <a:r>
              <a:rPr lang="en-US" sz="3600" dirty="0" err="1" smtClean="0"/>
              <a:t>escritório</a:t>
            </a:r>
            <a:r>
              <a:rPr lang="en-US" sz="3600" dirty="0" smtClean="0"/>
              <a:t> do </a:t>
            </a:r>
            <a:r>
              <a:rPr lang="en-US" sz="3600" dirty="0" err="1" smtClean="0"/>
              <a:t>Projeto</a:t>
            </a:r>
            <a:endParaRPr lang="en-US" sz="3600" dirty="0" smtClean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7688" y="5600700"/>
            <a:ext cx="872807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3600" dirty="0" smtClean="0"/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8200"/>
            <a:ext cx="4233863" cy="3175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157701" name="Picture 5" descr="PA200508 CSB In Full Sw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800" y="19685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305800" cy="1143000"/>
          </a:xfrm>
        </p:spPr>
        <p:txBody>
          <a:bodyPr/>
          <a:lstStyle/>
          <a:p>
            <a:r>
              <a:rPr lang="en-US" sz="3600" dirty="0" err="1" smtClean="0"/>
              <a:t>Envolver</a:t>
            </a:r>
            <a:r>
              <a:rPr lang="en-US" sz="3600" dirty="0" smtClean="0"/>
              <a:t> a </a:t>
            </a:r>
            <a:r>
              <a:rPr lang="en-US" sz="3600" dirty="0" err="1" smtClean="0"/>
              <a:t>Mídia</a:t>
            </a:r>
            <a:r>
              <a:rPr lang="en-US" sz="3600" dirty="0" smtClean="0"/>
              <a:t> no </a:t>
            </a:r>
            <a:r>
              <a:rPr lang="en-US" sz="3600" dirty="0" err="1" smtClean="0"/>
              <a:t>Exercício</a:t>
            </a:r>
            <a:endParaRPr lang="en-US" sz="3600" dirty="0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371600"/>
            <a:ext cx="4038600" cy="5791200"/>
          </a:xfrm>
          <a:solidFill>
            <a:srgbClr val="FFFF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A </a:t>
            </a:r>
            <a:r>
              <a:rPr lang="en-US" sz="3200" dirty="0" err="1" smtClean="0"/>
              <a:t>Mídia</a:t>
            </a:r>
            <a:r>
              <a:rPr lang="en-US" sz="3200" dirty="0" smtClean="0"/>
              <a:t> </a:t>
            </a:r>
            <a:r>
              <a:rPr lang="en-US" sz="3200" dirty="0" err="1" smtClean="0"/>
              <a:t>distrai</a:t>
            </a:r>
            <a:r>
              <a:rPr lang="en-US" sz="3200" dirty="0" smtClean="0"/>
              <a:t> do </a:t>
            </a:r>
            <a:r>
              <a:rPr lang="en-US" sz="3200" dirty="0" err="1" smtClean="0"/>
              <a:t>exercício</a:t>
            </a:r>
            <a:r>
              <a:rPr lang="en-US" sz="3200" dirty="0" smtClean="0"/>
              <a:t> e </a:t>
            </a:r>
            <a:r>
              <a:rPr lang="en-US" sz="3200" dirty="0" err="1" smtClean="0"/>
              <a:t>resposta</a:t>
            </a:r>
            <a:r>
              <a:rPr lang="en-US" sz="3200" dirty="0" smtClean="0"/>
              <a:t> real </a:t>
            </a:r>
            <a:r>
              <a:rPr lang="en-US" sz="3200" dirty="0" err="1" smtClean="0"/>
              <a:t>nas</a:t>
            </a:r>
            <a:r>
              <a:rPr lang="en-US" sz="3200" dirty="0" smtClean="0"/>
              <a:t> </a:t>
            </a:r>
            <a:r>
              <a:rPr lang="en-US" sz="3200" dirty="0" err="1" smtClean="0"/>
              <a:t>múltiplas</a:t>
            </a:r>
            <a:r>
              <a:rPr lang="en-US" sz="3200" dirty="0" smtClean="0"/>
              <a:t> </a:t>
            </a:r>
            <a:r>
              <a:rPr lang="en-US" sz="3200" dirty="0" err="1" smtClean="0"/>
              <a:t>localidades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err="1" smtClean="0"/>
              <a:t>Montar</a:t>
            </a:r>
            <a:r>
              <a:rPr lang="en-US" sz="3200" dirty="0" smtClean="0"/>
              <a:t> um </a:t>
            </a:r>
            <a:r>
              <a:rPr lang="en-US" sz="3200" dirty="0" err="1" smtClean="0"/>
              <a:t>sistema</a:t>
            </a:r>
            <a:r>
              <a:rPr lang="en-US" sz="3200" dirty="0" smtClean="0"/>
              <a:t> de </a:t>
            </a:r>
            <a:r>
              <a:rPr lang="en-US" sz="3200" dirty="0" err="1" smtClean="0"/>
              <a:t>informação</a:t>
            </a:r>
            <a:r>
              <a:rPr lang="en-US" sz="3200" dirty="0" smtClean="0"/>
              <a:t> </a:t>
            </a:r>
            <a:r>
              <a:rPr lang="en-US" sz="3200" dirty="0" err="1" smtClean="0"/>
              <a:t>conjunto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o</a:t>
            </a:r>
            <a:r>
              <a:rPr lang="en-US" sz="3200" dirty="0" smtClean="0"/>
              <a:t> </a:t>
            </a:r>
            <a:r>
              <a:rPr lang="en-US" sz="3200" dirty="0" err="1" smtClean="0"/>
              <a:t>exercício</a:t>
            </a:r>
            <a:r>
              <a:rPr lang="en-US" sz="3200" dirty="0" smtClean="0"/>
              <a:t> </a:t>
            </a:r>
            <a:r>
              <a:rPr lang="en-US" sz="3200" dirty="0" err="1" smtClean="0"/>
              <a:t>ou</a:t>
            </a:r>
            <a:r>
              <a:rPr lang="en-US" sz="3200" dirty="0" smtClean="0"/>
              <a:t> </a:t>
            </a:r>
            <a:r>
              <a:rPr lang="en-US" sz="3200" dirty="0" err="1" smtClean="0"/>
              <a:t>simulação</a:t>
            </a:r>
            <a:r>
              <a:rPr lang="en-US" sz="3200" dirty="0" smtClean="0"/>
              <a:t>. </a:t>
            </a:r>
          </a:p>
        </p:txBody>
      </p:sp>
      <p:pic>
        <p:nvPicPr>
          <p:cNvPr id="158724" name="Picture 4" descr="DSC06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3002076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FD4BE"/>
          </a:solidFill>
          <a:effectLst>
            <a:outerShdw dist="28398" dir="1593903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eaLnBrk="1" hangingPunct="1">
              <a:spcBef>
                <a:spcPct val="47000"/>
              </a:spcBef>
              <a:defRPr/>
            </a:pPr>
            <a:r>
              <a:rPr lang="en-US" sz="3600" b="1" dirty="0" smtClean="0">
                <a:solidFill>
                  <a:srgbClr val="4C6454"/>
                </a:solidFill>
              </a:rPr>
              <a:t>O </a:t>
            </a:r>
            <a:r>
              <a:rPr lang="en-US" sz="3600" b="1" dirty="0" err="1" smtClean="0">
                <a:solidFill>
                  <a:srgbClr val="4C6454"/>
                </a:solidFill>
              </a:rPr>
              <a:t>Processo</a:t>
            </a:r>
            <a:r>
              <a:rPr lang="en-US" sz="3600" b="1" dirty="0" smtClean="0">
                <a:solidFill>
                  <a:srgbClr val="4C6454"/>
                </a:solidFill>
              </a:rPr>
              <a:t> do </a:t>
            </a:r>
            <a:r>
              <a:rPr lang="en-US" sz="3600" b="1" dirty="0" err="1" smtClean="0">
                <a:solidFill>
                  <a:srgbClr val="4C6454"/>
                </a:solidFill>
              </a:rPr>
              <a:t>Exercício</a:t>
            </a:r>
            <a:endParaRPr lang="en-US" sz="3600" b="1" dirty="0" smtClean="0">
              <a:solidFill>
                <a:srgbClr val="4C6454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1279525"/>
            <a:ext cx="9070986" cy="5078413"/>
            <a:chOff x="48" y="806"/>
            <a:chExt cx="5714" cy="319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5" y="806"/>
              <a:ext cx="3897" cy="758"/>
              <a:chOff x="175" y="923"/>
              <a:chExt cx="3897" cy="758"/>
            </a:xfrm>
          </p:grpSpPr>
          <p:sp>
            <p:nvSpPr>
              <p:cNvPr id="113669" name="Text Box 5"/>
              <p:cNvSpPr txBox="1">
                <a:spLocks noChangeArrowheads="1"/>
              </p:cNvSpPr>
              <p:nvPr/>
            </p:nvSpPr>
            <p:spPr bwMode="auto">
              <a:xfrm>
                <a:off x="175" y="1152"/>
                <a:ext cx="1144" cy="529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254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lang="en-US" sz="2400" dirty="0" err="1" smtClean="0">
                    <a:solidFill>
                      <a:srgbClr val="800000"/>
                    </a:solidFill>
                  </a:rPr>
                  <a:t>Trabalho</a:t>
                </a:r>
                <a:r>
                  <a:rPr lang="en-US" sz="2400" dirty="0" smtClean="0">
                    <a:solidFill>
                      <a:srgbClr val="800000"/>
                    </a:solidFill>
                  </a:rPr>
                  <a:t> de</a:t>
                </a:r>
              </a:p>
              <a:p>
                <a:pPr eaLnBrk="0" hangingPunct="0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lang="en-US" sz="2400" dirty="0" smtClean="0">
                    <a:solidFill>
                      <a:srgbClr val="800000"/>
                    </a:solidFill>
                  </a:rPr>
                  <a:t>base</a:t>
                </a:r>
                <a:endParaRPr lang="en-US" sz="2400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113670" name="Text Box 6"/>
              <p:cNvSpPr txBox="1">
                <a:spLocks noChangeArrowheads="1"/>
              </p:cNvSpPr>
              <p:nvPr/>
            </p:nvSpPr>
            <p:spPr bwMode="auto">
              <a:xfrm>
                <a:off x="1585" y="923"/>
                <a:ext cx="2487" cy="73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254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lang="en-US" sz="2200" dirty="0">
                    <a:solidFill>
                      <a:srgbClr val="800000"/>
                    </a:solidFill>
                  </a:rPr>
                  <a:t>1. 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Revisar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o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Plano</a:t>
                </a:r>
              </a:p>
              <a:p>
                <a:pPr eaLnBrk="0" hangingPunct="0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lang="en-US" sz="2200" dirty="0">
                    <a:solidFill>
                      <a:srgbClr val="800000"/>
                    </a:solidFill>
                  </a:rPr>
                  <a:t>2. 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Avaliar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as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necessidades</a:t>
                </a:r>
                <a:endParaRPr lang="en-US" sz="2200" dirty="0" smtClean="0">
                  <a:solidFill>
                    <a:srgbClr val="800000"/>
                  </a:solidFill>
                </a:endParaRPr>
              </a:p>
              <a:p>
                <a:pPr eaLnBrk="0" hangingPunct="0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lang="en-US" sz="2200" dirty="0">
                    <a:solidFill>
                      <a:srgbClr val="800000"/>
                    </a:solidFill>
                  </a:rPr>
                  <a:t>3. 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Definir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escopos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e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objetivos</a:t>
                </a:r>
                <a:endParaRPr lang="en-US" sz="2200" dirty="0">
                  <a:solidFill>
                    <a:srgbClr val="800000"/>
                  </a:solidFill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48" y="1657"/>
              <a:ext cx="3807" cy="981"/>
              <a:chOff x="48" y="1774"/>
              <a:chExt cx="3807" cy="981"/>
            </a:xfrm>
          </p:grpSpPr>
          <p:sp>
            <p:nvSpPr>
              <p:cNvPr id="113672" name="Text Box 8"/>
              <p:cNvSpPr txBox="1">
                <a:spLocks noChangeArrowheads="1"/>
              </p:cNvSpPr>
              <p:nvPr/>
            </p:nvSpPr>
            <p:spPr bwMode="auto">
              <a:xfrm>
                <a:off x="48" y="2128"/>
                <a:ext cx="1603" cy="26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254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lang="en-US" sz="2400" dirty="0" err="1" smtClean="0">
                    <a:solidFill>
                      <a:srgbClr val="800000"/>
                    </a:solidFill>
                  </a:rPr>
                  <a:t>Desenvolvimento</a:t>
                </a:r>
                <a:endParaRPr lang="en-US" sz="2400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113673" name="Text Box 9"/>
              <p:cNvSpPr txBox="1">
                <a:spLocks noChangeArrowheads="1"/>
              </p:cNvSpPr>
              <p:nvPr/>
            </p:nvSpPr>
            <p:spPr bwMode="auto">
              <a:xfrm>
                <a:off x="1585" y="1774"/>
                <a:ext cx="2270" cy="98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254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lang="en-US" sz="2200" dirty="0">
                    <a:solidFill>
                      <a:srgbClr val="800000"/>
                    </a:solidFill>
                  </a:rPr>
                  <a:t>4. 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Desenvolver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Objetivos</a:t>
                </a:r>
                <a:endParaRPr lang="en-US" sz="2200" dirty="0">
                  <a:solidFill>
                    <a:srgbClr val="800000"/>
                  </a:solidFill>
                </a:endParaRPr>
              </a:p>
              <a:p>
                <a:pPr eaLnBrk="0" hangingPunct="0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lang="en-US" sz="2200" dirty="0">
                    <a:solidFill>
                      <a:srgbClr val="800000"/>
                    </a:solidFill>
                  </a:rPr>
                  <a:t>5.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Desenvolver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Narrativa</a:t>
                </a:r>
                <a:endParaRPr lang="en-US" sz="2200" dirty="0" smtClean="0">
                  <a:solidFill>
                    <a:srgbClr val="800000"/>
                  </a:solidFill>
                </a:endParaRPr>
              </a:p>
              <a:p>
                <a:pPr eaLnBrk="0" hangingPunct="0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lang="en-US" sz="2200" dirty="0">
                    <a:solidFill>
                      <a:srgbClr val="800000"/>
                    </a:solidFill>
                  </a:rPr>
                  <a:t>6.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Desenvolver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>
                    <a:solidFill>
                      <a:srgbClr val="800000"/>
                    </a:solidFill>
                  </a:rPr>
                  <a:t>MSEL</a:t>
                </a:r>
              </a:p>
              <a:p>
                <a:pPr eaLnBrk="0" hangingPunct="0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lang="en-US" sz="2200" dirty="0">
                    <a:solidFill>
                      <a:srgbClr val="800000"/>
                    </a:solidFill>
                  </a:rPr>
                  <a:t>7.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Desenvolver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Mensagens</a:t>
                </a:r>
                <a:endParaRPr lang="en-US" sz="2200" dirty="0">
                  <a:solidFill>
                    <a:srgbClr val="800000"/>
                  </a:solidFill>
                </a:endParaRP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75" y="2720"/>
              <a:ext cx="3265" cy="262"/>
              <a:chOff x="175" y="2837"/>
              <a:chExt cx="3265" cy="262"/>
            </a:xfrm>
          </p:grpSpPr>
          <p:sp>
            <p:nvSpPr>
              <p:cNvPr id="113675" name="Text Box 11"/>
              <p:cNvSpPr txBox="1">
                <a:spLocks noChangeArrowheads="1"/>
              </p:cNvSpPr>
              <p:nvPr/>
            </p:nvSpPr>
            <p:spPr bwMode="auto">
              <a:xfrm>
                <a:off x="175" y="2837"/>
                <a:ext cx="1000" cy="26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254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lang="en-US" sz="2400" dirty="0" err="1" smtClean="0">
                    <a:solidFill>
                      <a:srgbClr val="800000"/>
                    </a:solidFill>
                  </a:rPr>
                  <a:t>Condução</a:t>
                </a:r>
                <a:endParaRPr lang="en-US" sz="2400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113676" name="Text Box 12"/>
              <p:cNvSpPr txBox="1">
                <a:spLocks noChangeArrowheads="1"/>
              </p:cNvSpPr>
              <p:nvPr/>
            </p:nvSpPr>
            <p:spPr bwMode="auto">
              <a:xfrm>
                <a:off x="1585" y="2846"/>
                <a:ext cx="1855" cy="24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254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lang="en-US" sz="2200" dirty="0">
                    <a:solidFill>
                      <a:srgbClr val="800000"/>
                    </a:solidFill>
                  </a:rPr>
                  <a:t>8. 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Conduzir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Exercício</a:t>
                </a:r>
                <a:endParaRPr lang="en-US" sz="2200" dirty="0">
                  <a:solidFill>
                    <a:srgbClr val="800000"/>
                  </a:solidFill>
                </a:endParaRP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20" y="3024"/>
              <a:ext cx="4119" cy="981"/>
              <a:chOff x="120" y="3141"/>
              <a:chExt cx="4119" cy="981"/>
            </a:xfrm>
          </p:grpSpPr>
          <p:sp>
            <p:nvSpPr>
              <p:cNvPr id="113678" name="Text Box 14"/>
              <p:cNvSpPr txBox="1">
                <a:spLocks noChangeArrowheads="1"/>
              </p:cNvSpPr>
              <p:nvPr/>
            </p:nvSpPr>
            <p:spPr bwMode="auto">
              <a:xfrm>
                <a:off x="120" y="3586"/>
                <a:ext cx="1151" cy="26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254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lang="en-US" sz="2400" dirty="0" err="1" smtClean="0">
                    <a:solidFill>
                      <a:srgbClr val="800000"/>
                    </a:solidFill>
                  </a:rPr>
                  <a:t>Seguimento</a:t>
                </a:r>
                <a:endParaRPr lang="en-US" sz="2400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113679" name="Text Box 15"/>
              <p:cNvSpPr txBox="1">
                <a:spLocks noChangeArrowheads="1"/>
              </p:cNvSpPr>
              <p:nvPr/>
            </p:nvSpPr>
            <p:spPr bwMode="auto">
              <a:xfrm>
                <a:off x="1488" y="3141"/>
                <a:ext cx="2751" cy="98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254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lang="en-US" sz="2200" dirty="0">
                    <a:solidFill>
                      <a:srgbClr val="800000"/>
                    </a:solidFill>
                  </a:rPr>
                  <a:t>  9. 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Avaliar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Exercício</a:t>
                </a:r>
                <a:endParaRPr lang="en-US" sz="2200" dirty="0" smtClean="0">
                  <a:solidFill>
                    <a:srgbClr val="800000"/>
                  </a:solidFill>
                </a:endParaRPr>
              </a:p>
              <a:p>
                <a:pPr eaLnBrk="0" hangingPunct="0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lang="en-US" sz="2200" dirty="0">
                    <a:solidFill>
                      <a:srgbClr val="800000"/>
                    </a:solidFill>
                  </a:rPr>
                  <a:t>10. 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Seguir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recomendações</a:t>
                </a:r>
                <a:endParaRPr lang="en-US" sz="2200" dirty="0" smtClean="0">
                  <a:solidFill>
                    <a:srgbClr val="800000"/>
                  </a:solidFill>
                </a:endParaRPr>
              </a:p>
              <a:p>
                <a:pPr eaLnBrk="0" hangingPunct="0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lang="en-US" sz="2200" dirty="0">
                    <a:solidFill>
                      <a:srgbClr val="800000"/>
                    </a:solidFill>
                  </a:rPr>
                  <a:t>11. 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Revisar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Plano, se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necessário</a:t>
                </a:r>
                <a:endParaRPr lang="en-US" sz="2200" dirty="0" smtClean="0">
                  <a:solidFill>
                    <a:srgbClr val="800000"/>
                  </a:solidFill>
                </a:endParaRPr>
              </a:p>
              <a:p>
                <a:pPr eaLnBrk="0" hangingPunct="0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lang="en-US" sz="2200" dirty="0">
                    <a:solidFill>
                      <a:srgbClr val="800000"/>
                    </a:solidFill>
                  </a:rPr>
                  <a:t>12. 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Repetir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800000"/>
                    </a:solidFill>
                  </a:rPr>
                  <a:t>passos</a:t>
                </a:r>
                <a:r>
                  <a:rPr lang="en-US" sz="2200" dirty="0" smtClean="0">
                    <a:solidFill>
                      <a:srgbClr val="800000"/>
                    </a:solidFill>
                  </a:rPr>
                  <a:t>  1</a:t>
                </a:r>
                <a:r>
                  <a:rPr lang="en-US" sz="2200" dirty="0">
                    <a:solidFill>
                      <a:srgbClr val="800000"/>
                    </a:solidFill>
                  </a:rPr>
                  <a:t>-12</a:t>
                </a: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543" y="1986"/>
              <a:ext cx="249" cy="528"/>
              <a:chOff x="3525" y="2067"/>
              <a:chExt cx="249" cy="528"/>
            </a:xfrm>
          </p:grpSpPr>
          <p:sp>
            <p:nvSpPr>
              <p:cNvPr id="60434" name="Line 17"/>
              <p:cNvSpPr>
                <a:spLocks noChangeShapeType="1"/>
              </p:cNvSpPr>
              <p:nvPr/>
            </p:nvSpPr>
            <p:spPr bwMode="auto">
              <a:xfrm>
                <a:off x="3765" y="2067"/>
                <a:ext cx="0" cy="528"/>
              </a:xfrm>
              <a:prstGeom prst="line">
                <a:avLst/>
              </a:prstGeom>
              <a:noFill/>
              <a:ln w="38100">
                <a:solidFill>
                  <a:srgbClr val="4C6454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srgbClr val="800000"/>
                  </a:solidFill>
                </a:endParaRPr>
              </a:p>
            </p:txBody>
          </p:sp>
          <p:sp>
            <p:nvSpPr>
              <p:cNvPr id="60435" name="Line 18"/>
              <p:cNvSpPr>
                <a:spLocks noChangeShapeType="1"/>
              </p:cNvSpPr>
              <p:nvPr/>
            </p:nvSpPr>
            <p:spPr bwMode="auto">
              <a:xfrm flipH="1">
                <a:off x="3534" y="2067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4C6454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srgbClr val="800000"/>
                  </a:solidFill>
                </a:endParaRPr>
              </a:p>
            </p:txBody>
          </p:sp>
          <p:sp>
            <p:nvSpPr>
              <p:cNvPr id="60436" name="Line 19"/>
              <p:cNvSpPr>
                <a:spLocks noChangeShapeType="1"/>
              </p:cNvSpPr>
              <p:nvPr/>
            </p:nvSpPr>
            <p:spPr bwMode="auto">
              <a:xfrm flipH="1">
                <a:off x="3525" y="2595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4C6454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srgbClr val="800000"/>
                  </a:solidFill>
                </a:endParaRPr>
              </a:p>
            </p:txBody>
          </p:sp>
        </p:grpSp>
        <p:sp>
          <p:nvSpPr>
            <p:cNvPr id="113684" name="Text Box 20"/>
            <p:cNvSpPr txBox="1">
              <a:spLocks noChangeArrowheads="1"/>
            </p:cNvSpPr>
            <p:nvPr/>
          </p:nvSpPr>
          <p:spPr bwMode="auto">
            <a:xfrm>
              <a:off x="3795" y="2127"/>
              <a:ext cx="1677" cy="24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254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lang="en-US" sz="2200" dirty="0" err="1" smtClean="0">
                  <a:solidFill>
                    <a:srgbClr val="800000"/>
                  </a:solidFill>
                </a:rPr>
                <a:t>Pacote</a:t>
              </a:r>
              <a:r>
                <a:rPr lang="en-US" sz="2200" dirty="0" smtClean="0">
                  <a:solidFill>
                    <a:srgbClr val="800000"/>
                  </a:solidFill>
                </a:rPr>
                <a:t> de </a:t>
              </a:r>
              <a:r>
                <a:rPr lang="en-US" sz="2200" dirty="0" err="1" smtClean="0">
                  <a:solidFill>
                    <a:srgbClr val="800000"/>
                  </a:solidFill>
                </a:rPr>
                <a:t>Cen</a:t>
              </a:r>
              <a:r>
                <a:rPr lang="en-US" sz="2200" dirty="0" err="1" smtClean="0">
                  <a:solidFill>
                    <a:srgbClr val="800000"/>
                  </a:solidFill>
                </a:rPr>
                <a:t>á</a:t>
              </a:r>
              <a:r>
                <a:rPr lang="en-US" sz="2200" dirty="0" err="1" smtClean="0">
                  <a:solidFill>
                    <a:srgbClr val="800000"/>
                  </a:solidFill>
                </a:rPr>
                <a:t>rios</a:t>
              </a:r>
              <a:endParaRPr lang="en-US" sz="2200" dirty="0">
                <a:solidFill>
                  <a:srgbClr val="800000"/>
                </a:solidFill>
              </a:endParaRPr>
            </a:p>
          </p:txBody>
        </p: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2486" y="958"/>
              <a:ext cx="3276" cy="1050"/>
              <a:chOff x="2549" y="958"/>
              <a:chExt cx="3276" cy="1050"/>
            </a:xfrm>
          </p:grpSpPr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4432" y="958"/>
                <a:ext cx="1393" cy="1050"/>
                <a:chOff x="4432" y="958"/>
                <a:chExt cx="1393" cy="1050"/>
              </a:xfrm>
            </p:grpSpPr>
            <p:sp>
              <p:nvSpPr>
                <p:cNvPr id="11368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32" y="1027"/>
                  <a:ext cx="1393" cy="981"/>
                </a:xfrm>
                <a:prstGeom prst="rect">
                  <a:avLst/>
                </a:prstGeom>
                <a:noFill/>
                <a:ln w="19050" algn="ctr">
                  <a:noFill/>
                  <a:miter lim="800000"/>
                  <a:headEnd/>
                  <a:tailEnd/>
                </a:ln>
                <a:effectLst>
                  <a:outerShdw dist="25400" algn="ctr" rotWithShape="0">
                    <a:schemeClr val="tx1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lnSpc>
                      <a:spcPct val="85000"/>
                    </a:lnSpc>
                    <a:spcBef>
                      <a:spcPct val="30000"/>
                    </a:spcBef>
                    <a:defRPr/>
                  </a:pPr>
                  <a:r>
                    <a:rPr lang="en-US" sz="2200" dirty="0" err="1" smtClean="0">
                      <a:solidFill>
                        <a:srgbClr val="800000"/>
                      </a:solidFill>
                    </a:rPr>
                    <a:t>Planejamento</a:t>
                  </a:r>
                  <a:r>
                    <a:rPr lang="en-US" sz="2200" dirty="0" smtClean="0">
                      <a:solidFill>
                        <a:srgbClr val="800000"/>
                      </a:solidFill>
                    </a:rPr>
                    <a:t> </a:t>
                  </a:r>
                </a:p>
                <a:p>
                  <a:pPr algn="ctr" eaLnBrk="0" hangingPunct="0">
                    <a:lnSpc>
                      <a:spcPct val="85000"/>
                    </a:lnSpc>
                    <a:spcBef>
                      <a:spcPct val="30000"/>
                    </a:spcBef>
                    <a:defRPr/>
                  </a:pPr>
                  <a:r>
                    <a:rPr lang="en-US" sz="2200" dirty="0" smtClean="0">
                      <a:solidFill>
                        <a:srgbClr val="800000"/>
                      </a:solidFill>
                    </a:rPr>
                    <a:t>de </a:t>
                  </a:r>
                  <a:r>
                    <a:rPr lang="en-US" sz="2200" dirty="0" err="1" smtClean="0">
                      <a:solidFill>
                        <a:srgbClr val="800000"/>
                      </a:solidFill>
                    </a:rPr>
                    <a:t>coordenação</a:t>
                  </a:r>
                  <a:r>
                    <a:rPr lang="en-US" sz="2200" dirty="0" smtClean="0">
                      <a:solidFill>
                        <a:srgbClr val="800000"/>
                      </a:solidFill>
                    </a:rPr>
                    <a:t> </a:t>
                  </a:r>
                </a:p>
                <a:p>
                  <a:pPr algn="ctr" eaLnBrk="0" hangingPunct="0">
                    <a:lnSpc>
                      <a:spcPct val="85000"/>
                    </a:lnSpc>
                    <a:spcBef>
                      <a:spcPct val="30000"/>
                    </a:spcBef>
                    <a:defRPr/>
                  </a:pPr>
                  <a:r>
                    <a:rPr lang="en-US" sz="2200" dirty="0" err="1" smtClean="0">
                      <a:solidFill>
                        <a:srgbClr val="800000"/>
                      </a:solidFill>
                    </a:rPr>
                    <a:t>e</a:t>
                  </a:r>
                  <a:r>
                    <a:rPr lang="en-US" sz="2200" dirty="0" smtClean="0">
                      <a:solidFill>
                        <a:srgbClr val="800000"/>
                      </a:solidFill>
                    </a:rPr>
                    <a:t> </a:t>
                  </a:r>
                  <a:r>
                    <a:rPr lang="en-US" sz="2200" dirty="0" err="1" smtClean="0">
                      <a:solidFill>
                        <a:srgbClr val="800000"/>
                      </a:solidFill>
                    </a:rPr>
                    <a:t>logística</a:t>
                  </a:r>
                  <a:endParaRPr lang="en-US" sz="2200" dirty="0" smtClean="0">
                    <a:solidFill>
                      <a:srgbClr val="800000"/>
                    </a:solidFill>
                  </a:endParaRPr>
                </a:p>
                <a:p>
                  <a:pPr algn="ctr" eaLnBrk="0" hangingPunct="0">
                    <a:lnSpc>
                      <a:spcPct val="85000"/>
                    </a:lnSpc>
                    <a:spcBef>
                      <a:spcPct val="30000"/>
                    </a:spcBef>
                    <a:defRPr/>
                  </a:pPr>
                  <a:endParaRPr lang="en-US" sz="2200" dirty="0">
                    <a:solidFill>
                      <a:srgbClr val="800000"/>
                    </a:solidFill>
                  </a:endParaRPr>
                </a:p>
              </p:txBody>
            </p:sp>
            <p:grpSp>
              <p:nvGrpSpPr>
                <p:cNvPr id="10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4529" y="958"/>
                  <a:ext cx="249" cy="1040"/>
                  <a:chOff x="3516" y="2067"/>
                  <a:chExt cx="249" cy="528"/>
                </a:xfrm>
              </p:grpSpPr>
              <p:sp>
                <p:nvSpPr>
                  <p:cNvPr id="6043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765" y="2067"/>
                    <a:ext cx="0" cy="528"/>
                  </a:xfrm>
                  <a:prstGeom prst="line">
                    <a:avLst/>
                  </a:prstGeom>
                  <a:noFill/>
                  <a:ln w="38100">
                    <a:solidFill>
                      <a:srgbClr val="4C6454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>
                      <a:solidFill>
                        <a:srgbClr val="800000"/>
                      </a:solidFill>
                    </a:endParaRPr>
                  </a:p>
                </p:txBody>
              </p:sp>
              <p:sp>
                <p:nvSpPr>
                  <p:cNvPr id="60432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16" y="2067"/>
                    <a:ext cx="24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4C6454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>
                      <a:solidFill>
                        <a:srgbClr val="800000"/>
                      </a:solidFill>
                    </a:endParaRPr>
                  </a:p>
                </p:txBody>
              </p:sp>
              <p:sp>
                <p:nvSpPr>
                  <p:cNvPr id="60433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5" y="2595"/>
                    <a:ext cx="24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4C6454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>
                      <a:solidFill>
                        <a:srgbClr val="800000"/>
                      </a:solidFill>
                    </a:endParaRPr>
                  </a:p>
                </p:txBody>
              </p:sp>
            </p:grpSp>
          </p:grpSp>
          <p:sp>
            <p:nvSpPr>
              <p:cNvPr id="113692" name="Line 28"/>
              <p:cNvSpPr>
                <a:spLocks noChangeShapeType="1"/>
              </p:cNvSpPr>
              <p:nvPr/>
            </p:nvSpPr>
            <p:spPr bwMode="auto">
              <a:xfrm flipH="1">
                <a:off x="2549" y="1581"/>
                <a:ext cx="1948" cy="0"/>
              </a:xfrm>
              <a:prstGeom prst="line">
                <a:avLst/>
              </a:prstGeom>
              <a:noFill/>
              <a:ln w="57150">
                <a:solidFill>
                  <a:srgbClr val="4C6454"/>
                </a:solidFill>
                <a:prstDash val="dash"/>
                <a:round/>
                <a:headEnd/>
                <a:tailEnd type="triangle" w="med" len="med"/>
              </a:ln>
              <a:effectLst>
                <a:outerShdw dist="254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srgbClr val="8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 err="1" smtClean="0"/>
              <a:t>escopo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exercício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sendo</a:t>
            </a:r>
            <a:r>
              <a:rPr lang="en-US" dirty="0" smtClean="0"/>
              <a:t> </a:t>
            </a:r>
            <a:r>
              <a:rPr lang="en-US" dirty="0" err="1" smtClean="0"/>
              <a:t>realizado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cenário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ser </a:t>
            </a:r>
            <a:r>
              <a:rPr lang="en-US" dirty="0" err="1" smtClean="0"/>
              <a:t>simulado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processos</a:t>
            </a:r>
            <a:r>
              <a:rPr lang="en-US" dirty="0" smtClean="0"/>
              <a:t> </a:t>
            </a:r>
            <a:r>
              <a:rPr lang="en-US" dirty="0" err="1" smtClean="0"/>
              <a:t>vão</a:t>
            </a:r>
            <a:r>
              <a:rPr lang="en-US" dirty="0" smtClean="0"/>
              <a:t> ser </a:t>
            </a:r>
            <a:r>
              <a:rPr lang="en-US" dirty="0" err="1" smtClean="0"/>
              <a:t>testados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organizações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ser </a:t>
            </a:r>
            <a:r>
              <a:rPr lang="en-US" dirty="0" err="1" smtClean="0"/>
              <a:t>incluídas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ser </a:t>
            </a:r>
            <a:r>
              <a:rPr lang="en-US" dirty="0" err="1" smtClean="0"/>
              <a:t>testado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incluído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Desenvolver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contexto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a </a:t>
            </a:r>
            <a:r>
              <a:rPr lang="en-US" dirty="0" err="1" smtClean="0"/>
              <a:t>narrativa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r>
              <a:rPr lang="en-US" dirty="0" smtClean="0"/>
              <a:t>As </a:t>
            </a:r>
            <a:r>
              <a:rPr lang="en-US" dirty="0" err="1" smtClean="0"/>
              <a:t>condições</a:t>
            </a:r>
            <a:r>
              <a:rPr lang="en-US" dirty="0" smtClean="0"/>
              <a:t> e </a:t>
            </a:r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levam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situação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Os </a:t>
            </a:r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gerais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irão</a:t>
            </a:r>
            <a:r>
              <a:rPr lang="en-US" dirty="0" smtClean="0"/>
              <a:t> </a:t>
            </a:r>
            <a:r>
              <a:rPr lang="en-US" dirty="0" err="1" smtClean="0"/>
              <a:t>ocorrer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exercício</a:t>
            </a:r>
            <a:r>
              <a:rPr lang="en-US" dirty="0" smtClean="0"/>
              <a:t>.  </a:t>
            </a:r>
          </a:p>
          <a:p>
            <a:r>
              <a:rPr lang="en-US" dirty="0" err="1" smtClean="0"/>
              <a:t>Usado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 err="1" smtClean="0"/>
              <a:t>mensagens</a:t>
            </a:r>
            <a:r>
              <a:rPr lang="en-US" dirty="0" smtClean="0"/>
              <a:t> </a:t>
            </a:r>
            <a:r>
              <a:rPr lang="en-US" dirty="0" err="1" smtClean="0"/>
              <a:t>detalhadas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atores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guiar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roteiro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838200" y="152400"/>
            <a:ext cx="7832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Cenário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2400" y="931277"/>
            <a:ext cx="8762999" cy="501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pt-PT" sz="1600" dirty="0" smtClean="0"/>
              <a:t>Chuva constante vem caindo na região há várias semanas devido a um sistema de baixa pressão carregado de </a:t>
            </a:r>
            <a:r>
              <a:rPr lang="pt-PT" sz="1600" dirty="0" err="1" smtClean="0"/>
              <a:t>umidade</a:t>
            </a:r>
            <a:r>
              <a:rPr lang="pt-PT" sz="1600" dirty="0" smtClean="0"/>
              <a:t>. Algumas estradas tiveram que ser fechadas e um pequeno número de moradores foi evacuado ao longo do rio que está transbordando a jusante da barragem. O lago está no topo da bacia de inundação e ainda está subindo. Todas as comportas estão fechadas para evitar inundações adicionais a jusante.</a:t>
            </a:r>
            <a:br>
              <a:rPr lang="pt-PT" sz="1600" dirty="0" smtClean="0"/>
            </a:b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err="1" smtClean="0"/>
              <a:t>Dezesseis</a:t>
            </a:r>
            <a:r>
              <a:rPr lang="pt-PT" sz="1600" dirty="0" smtClean="0"/>
              <a:t> horas se passaram desde que a última pancada de chuva começou a cair. Com base em relatos de cidadãos designados a operar os </a:t>
            </a:r>
            <a:r>
              <a:rPr lang="pt-PT" sz="1600" dirty="0" err="1" smtClean="0"/>
              <a:t>pluviômetros</a:t>
            </a:r>
            <a:r>
              <a:rPr lang="pt-PT" sz="1600" dirty="0" smtClean="0"/>
              <a:t> a montante e a jusante da barragem, a precipitação total em toda a jurisdição varia entre 10 a 15 cm nas últimas 24 horas. O solo atingiu o ponto de saturação, causando extenso escoamento superficial. Observadores designados ao longo do rio, indicadores de nível de água, e / ou dispositivos de advertência </a:t>
            </a:r>
            <a:r>
              <a:rPr lang="pt-PT" sz="1600" dirty="0" err="1" smtClean="0"/>
              <a:t>eletrônicos</a:t>
            </a:r>
            <a:r>
              <a:rPr lang="pt-PT" sz="1600" dirty="0" smtClean="0"/>
              <a:t> de elevação do rio indicam que o rio a jusante da barragem aumentou para um nível perigoso. A polícia relata o fechamento de estradas adicionais devido à inundação, e uma dúzia de moradores foram evacuados. Os níveis de água estão subindo constantemente, à medida que a chuva forte continua a cair.</a:t>
            </a:r>
            <a:br>
              <a:rPr lang="pt-PT" sz="1600" dirty="0" smtClean="0"/>
            </a:b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A previsão de 24 horas diz que as chuvas continuarão a cair. O nível do lago continua a subir e vai ser necessário abrir as comportas do </a:t>
            </a:r>
            <a:r>
              <a:rPr lang="pt-PT" sz="1600" dirty="0" err="1" smtClean="0"/>
              <a:t>vertedouro</a:t>
            </a:r>
            <a:r>
              <a:rPr lang="pt-PT" sz="1600" dirty="0" smtClean="0"/>
              <a:t> em breve para evitar </a:t>
            </a:r>
            <a:r>
              <a:rPr lang="pt-PT" sz="1600" dirty="0" err="1" smtClean="0"/>
              <a:t>galgamento</a:t>
            </a:r>
            <a:r>
              <a:rPr lang="pt-PT" sz="1600" dirty="0" smtClean="0"/>
              <a:t> da barragem. A barragem ficou sem energia e o gerador de emergência não será iniciado. Agora são 15:00 </a:t>
            </a:r>
            <a:r>
              <a:rPr lang="pt-PT" sz="1600" dirty="0" err="1" smtClean="0"/>
              <a:t>hs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Indicar</a:t>
            </a:r>
            <a:r>
              <a:rPr lang="en-US" sz="4000" dirty="0" smtClean="0"/>
              <a:t> as </a:t>
            </a:r>
            <a:r>
              <a:rPr lang="en-US" sz="4000" dirty="0" err="1" smtClean="0"/>
              <a:t>regras</a:t>
            </a:r>
            <a:r>
              <a:rPr lang="en-US" sz="4000" dirty="0" smtClean="0"/>
              <a:t> de </a:t>
            </a:r>
            <a:r>
              <a:rPr lang="en-US" sz="4000" dirty="0" err="1" smtClean="0"/>
              <a:t>convivência</a:t>
            </a:r>
            <a:r>
              <a:rPr lang="en-US" sz="4000" dirty="0" smtClean="0"/>
              <a:t>, </a:t>
            </a:r>
            <a:r>
              <a:rPr lang="en-US" sz="4000" dirty="0" err="1" smtClean="0"/>
              <a:t>limitações</a:t>
            </a:r>
            <a:r>
              <a:rPr lang="en-US" sz="4000" dirty="0" smtClean="0"/>
              <a:t> </a:t>
            </a:r>
            <a:r>
              <a:rPr lang="en-US" sz="4000" dirty="0" err="1" smtClean="0"/>
              <a:t>e</a:t>
            </a:r>
            <a:r>
              <a:rPr lang="en-US" sz="4000" dirty="0" smtClean="0"/>
              <a:t> </a:t>
            </a:r>
            <a:r>
              <a:rPr lang="en-US" sz="4000" dirty="0" err="1" smtClean="0"/>
              <a:t>pressupostos</a:t>
            </a:r>
            <a:r>
              <a:rPr lang="en-US" sz="4000" dirty="0" smtClean="0"/>
              <a:t>.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3886200"/>
          </a:xfrm>
        </p:spPr>
        <p:txBody>
          <a:bodyPr/>
          <a:lstStyle/>
          <a:p>
            <a:r>
              <a:rPr lang="en-US" sz="2800" dirty="0" smtClean="0"/>
              <a:t>Tempo (</a:t>
            </a:r>
            <a:r>
              <a:rPr lang="en-US" sz="2800" dirty="0" err="1" smtClean="0"/>
              <a:t>comprimido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real)</a:t>
            </a:r>
          </a:p>
          <a:p>
            <a:r>
              <a:rPr lang="en-US" sz="2800" dirty="0" err="1" smtClean="0"/>
              <a:t>Recursos</a:t>
            </a:r>
            <a:r>
              <a:rPr lang="en-US" sz="2800" dirty="0" smtClean="0"/>
              <a:t> de </a:t>
            </a:r>
            <a:r>
              <a:rPr lang="en-US" sz="2800" dirty="0" err="1" smtClean="0"/>
              <a:t>comunicação</a:t>
            </a:r>
            <a:r>
              <a:rPr lang="en-US" sz="2800" dirty="0" smtClean="0"/>
              <a:t> </a:t>
            </a:r>
            <a:r>
              <a:rPr lang="en-US" sz="2800" dirty="0" err="1" smtClean="0"/>
              <a:t>disponíveis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Normalmente</a:t>
            </a:r>
            <a:r>
              <a:rPr lang="en-US" sz="2800" dirty="0" smtClean="0"/>
              <a:t> </a:t>
            </a:r>
            <a:r>
              <a:rPr lang="en-US" sz="2800" dirty="0" err="1" smtClean="0"/>
              <a:t>utiliza</a:t>
            </a:r>
            <a:r>
              <a:rPr lang="en-US" sz="2800" dirty="0" smtClean="0"/>
              <a:t>-se um </a:t>
            </a:r>
            <a:r>
              <a:rPr lang="en-US" sz="2800" dirty="0" err="1" smtClean="0"/>
              <a:t>recurso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dois</a:t>
            </a:r>
            <a:r>
              <a:rPr lang="en-US" sz="2800" dirty="0" smtClean="0"/>
              <a:t> </a:t>
            </a:r>
            <a:r>
              <a:rPr lang="en-US" sz="2800" dirty="0" err="1" smtClean="0"/>
              <a:t>recursos</a:t>
            </a:r>
            <a:r>
              <a:rPr lang="en-US" sz="2800" dirty="0" smtClean="0"/>
              <a:t> </a:t>
            </a:r>
            <a:r>
              <a:rPr lang="en-US" sz="2800" dirty="0" err="1" smtClean="0"/>
              <a:t>fora</a:t>
            </a:r>
            <a:r>
              <a:rPr lang="en-US" sz="2800" dirty="0" smtClean="0"/>
              <a:t> </a:t>
            </a:r>
            <a:r>
              <a:rPr lang="en-US" sz="2800" dirty="0" smtClean="0"/>
              <a:t>de </a:t>
            </a:r>
            <a:r>
              <a:rPr lang="en-US" sz="2800" dirty="0" err="1" smtClean="0"/>
              <a:t>exercício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Recursos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estão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estão</a:t>
            </a:r>
            <a:r>
              <a:rPr lang="en-US" sz="2800" dirty="0" smtClean="0"/>
              <a:t> </a:t>
            </a:r>
            <a:r>
              <a:rPr lang="en-US" sz="2800" dirty="0" err="1" smtClean="0"/>
              <a:t>disponíveis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Pessoas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estão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estão</a:t>
            </a:r>
            <a:r>
              <a:rPr lang="en-US" sz="2800" dirty="0" smtClean="0"/>
              <a:t> </a:t>
            </a:r>
            <a:r>
              <a:rPr lang="en-US" sz="2800" dirty="0" err="1" smtClean="0"/>
              <a:t>disponíveis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Pode</a:t>
            </a:r>
            <a:r>
              <a:rPr lang="en-US" sz="2800" dirty="0" smtClean="0"/>
              <a:t> </a:t>
            </a:r>
            <a:r>
              <a:rPr lang="en-US" sz="2800" dirty="0" err="1" smtClean="0"/>
              <a:t>deixar</a:t>
            </a:r>
            <a:r>
              <a:rPr lang="en-US" sz="2800" dirty="0" smtClean="0"/>
              <a:t> </a:t>
            </a:r>
            <a:r>
              <a:rPr lang="en-US" sz="2800" dirty="0" err="1" smtClean="0"/>
              <a:t>pessoas</a:t>
            </a:r>
            <a:r>
              <a:rPr lang="en-US" sz="2800" dirty="0" smtClean="0"/>
              <a:t> </a:t>
            </a:r>
            <a:r>
              <a:rPr lang="en-US" sz="2800" dirty="0" err="1" smtClean="0"/>
              <a:t>muito</a:t>
            </a:r>
            <a:r>
              <a:rPr lang="en-US" sz="2800" dirty="0" smtClean="0"/>
              <a:t> </a:t>
            </a:r>
            <a:r>
              <a:rPr lang="en-US" sz="2800" dirty="0" err="1" smtClean="0"/>
              <a:t>experientes</a:t>
            </a:r>
            <a:r>
              <a:rPr lang="en-US" sz="2800" dirty="0" smtClean="0"/>
              <a:t> </a:t>
            </a:r>
            <a:r>
              <a:rPr lang="en-US" sz="2800" dirty="0" err="1" smtClean="0"/>
              <a:t>fora</a:t>
            </a:r>
            <a:r>
              <a:rPr lang="en-US" sz="2800" dirty="0" smtClean="0"/>
              <a:t> </a:t>
            </a:r>
            <a:r>
              <a:rPr lang="en-US" sz="2800" dirty="0" smtClean="0"/>
              <a:t>do </a:t>
            </a:r>
            <a:r>
              <a:rPr lang="en-US" sz="2800" dirty="0" err="1" smtClean="0"/>
              <a:t>exercício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Os </a:t>
            </a:r>
            <a:r>
              <a:rPr lang="en-US" sz="2800" dirty="0" err="1" smtClean="0"/>
              <a:t>números</a:t>
            </a:r>
            <a:r>
              <a:rPr lang="en-US" sz="2800" dirty="0" smtClean="0"/>
              <a:t> de </a:t>
            </a:r>
            <a:r>
              <a:rPr lang="en-US" sz="2800" dirty="0" err="1" smtClean="0"/>
              <a:t>telefone</a:t>
            </a:r>
            <a:r>
              <a:rPr lang="en-US" sz="2800" dirty="0" smtClean="0"/>
              <a:t> </a:t>
            </a:r>
            <a:r>
              <a:rPr lang="en-US" sz="2800" dirty="0" err="1" smtClean="0"/>
              <a:t>e</a:t>
            </a:r>
            <a:r>
              <a:rPr lang="en-US" sz="2800" dirty="0" smtClean="0"/>
              <a:t> </a:t>
            </a:r>
            <a:r>
              <a:rPr lang="en-US" sz="2800" dirty="0" err="1" smtClean="0"/>
              <a:t>outras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informações</a:t>
            </a:r>
            <a:r>
              <a:rPr lang="en-US" sz="2800" dirty="0" smtClean="0"/>
              <a:t> de </a:t>
            </a:r>
            <a:r>
              <a:rPr lang="en-US" sz="2800" dirty="0" err="1" smtClean="0"/>
              <a:t>contato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Encontrado</a:t>
            </a:r>
            <a:r>
              <a:rPr lang="en-US" sz="2800" dirty="0" smtClean="0"/>
              <a:t> no manual.</a:t>
            </a:r>
            <a:endParaRPr lang="en-US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Escrever</a:t>
            </a:r>
            <a:r>
              <a:rPr lang="en-US" dirty="0" smtClean="0"/>
              <a:t> </a:t>
            </a:r>
            <a:r>
              <a:rPr lang="en-US" dirty="0" err="1" smtClean="0"/>
              <a:t>mensagens</a:t>
            </a:r>
            <a:r>
              <a:rPr lang="en-US" dirty="0" smtClean="0"/>
              <a:t> com </a:t>
            </a:r>
            <a:r>
              <a:rPr lang="en-US" dirty="0" err="1" smtClean="0"/>
              <a:t>ações</a:t>
            </a:r>
            <a:r>
              <a:rPr lang="en-US" dirty="0" smtClean="0"/>
              <a:t> </a:t>
            </a:r>
            <a:r>
              <a:rPr lang="en-US" dirty="0" err="1" smtClean="0"/>
              <a:t>esperadas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86200"/>
          </a:xfrm>
        </p:spPr>
        <p:txBody>
          <a:bodyPr/>
          <a:lstStyle/>
          <a:p>
            <a:r>
              <a:rPr lang="en-US" sz="2800" dirty="0" err="1" smtClean="0"/>
              <a:t>Eventos</a:t>
            </a:r>
            <a:r>
              <a:rPr lang="en-US" sz="2800" dirty="0" smtClean="0"/>
              <a:t> </a:t>
            </a:r>
            <a:r>
              <a:rPr lang="en-US" sz="2800" dirty="0" err="1" smtClean="0"/>
              <a:t>específicos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atores</a:t>
            </a:r>
            <a:r>
              <a:rPr lang="en-US" sz="2800" dirty="0" smtClean="0"/>
              <a:t> </a:t>
            </a:r>
            <a:r>
              <a:rPr lang="en-US" sz="2800" dirty="0" err="1" smtClean="0"/>
              <a:t>específicos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Suficiente</a:t>
            </a:r>
            <a:r>
              <a:rPr lang="en-US" sz="2800" dirty="0" smtClean="0"/>
              <a:t> </a:t>
            </a:r>
            <a:r>
              <a:rPr lang="en-US" sz="2800" dirty="0" err="1" smtClean="0"/>
              <a:t>e</a:t>
            </a:r>
            <a:r>
              <a:rPr lang="en-US" sz="2800" dirty="0" smtClean="0"/>
              <a:t> com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frequência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manter</a:t>
            </a:r>
            <a:r>
              <a:rPr lang="en-US" sz="2800" dirty="0" smtClean="0"/>
              <a:t> </a:t>
            </a:r>
            <a:r>
              <a:rPr lang="en-US" sz="2800" dirty="0" err="1" smtClean="0"/>
              <a:t>todos</a:t>
            </a:r>
            <a:r>
              <a:rPr lang="en-US" sz="2800" dirty="0" smtClean="0"/>
              <a:t> </a:t>
            </a:r>
            <a:r>
              <a:rPr lang="en-US" sz="2800" dirty="0" err="1" smtClean="0"/>
              <a:t>ocupados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300 a 600 </a:t>
            </a:r>
            <a:r>
              <a:rPr lang="en-US" sz="2800" dirty="0" err="1" smtClean="0"/>
              <a:t>mensagens</a:t>
            </a:r>
            <a:r>
              <a:rPr lang="en-US" sz="2800" dirty="0" smtClean="0"/>
              <a:t> </a:t>
            </a:r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são</a:t>
            </a:r>
            <a:r>
              <a:rPr lang="en-US" sz="2800" dirty="0" smtClean="0"/>
              <a:t> </a:t>
            </a:r>
            <a:r>
              <a:rPr lang="en-US" sz="2800" dirty="0" err="1" smtClean="0"/>
              <a:t>incomuns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As </a:t>
            </a:r>
            <a:r>
              <a:rPr lang="en-US" sz="2800" dirty="0" err="1" smtClean="0"/>
              <a:t>mensagens</a:t>
            </a:r>
            <a:r>
              <a:rPr lang="en-US" sz="2800" dirty="0" smtClean="0"/>
              <a:t> </a:t>
            </a:r>
            <a:r>
              <a:rPr lang="en-US" sz="2800" dirty="0" err="1" smtClean="0"/>
              <a:t>podem</a:t>
            </a:r>
            <a:r>
              <a:rPr lang="en-US" sz="2800" dirty="0" smtClean="0"/>
              <a:t> ser </a:t>
            </a:r>
            <a:r>
              <a:rPr lang="en-US" sz="2800" dirty="0" err="1" smtClean="0"/>
              <a:t>informações</a:t>
            </a:r>
            <a:r>
              <a:rPr lang="en-US" sz="2800" dirty="0" smtClean="0"/>
              <a:t>, </a:t>
            </a:r>
            <a:r>
              <a:rPr lang="en-US" sz="2800" dirty="0" err="1" smtClean="0"/>
              <a:t>chamadas</a:t>
            </a:r>
            <a:r>
              <a:rPr lang="en-US" sz="2800" dirty="0" smtClean="0"/>
              <a:t> </a:t>
            </a:r>
            <a:r>
              <a:rPr lang="en-US" sz="2800" dirty="0" err="1" smtClean="0"/>
              <a:t>públicas</a:t>
            </a:r>
            <a:r>
              <a:rPr lang="en-US" sz="2800" dirty="0" smtClean="0"/>
              <a:t>, as </a:t>
            </a:r>
            <a:r>
              <a:rPr lang="en-US" sz="2800" dirty="0" err="1" smtClean="0"/>
              <a:t>chamadas</a:t>
            </a:r>
            <a:r>
              <a:rPr lang="en-US" sz="2800" dirty="0" smtClean="0"/>
              <a:t> de </a:t>
            </a:r>
            <a:r>
              <a:rPr lang="en-US" sz="2800" dirty="0" err="1" smtClean="0"/>
              <a:t>outras</a:t>
            </a:r>
            <a:r>
              <a:rPr lang="en-US" sz="2800" dirty="0" smtClean="0"/>
              <a:t> </a:t>
            </a:r>
            <a:r>
              <a:rPr lang="en-US" sz="2800" dirty="0" err="1" smtClean="0"/>
              <a:t>agências</a:t>
            </a:r>
            <a:r>
              <a:rPr lang="en-US" sz="2800" dirty="0" smtClean="0"/>
              <a:t>, </a:t>
            </a:r>
            <a:r>
              <a:rPr lang="en-US" sz="2800" dirty="0" err="1" smtClean="0"/>
              <a:t>solicitações</a:t>
            </a:r>
            <a:r>
              <a:rPr lang="en-US" sz="2800" dirty="0" smtClean="0"/>
              <a:t>, </a:t>
            </a:r>
            <a:r>
              <a:rPr lang="en-US" sz="2800" dirty="0" err="1" smtClean="0"/>
              <a:t>situações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requerem</a:t>
            </a:r>
            <a:r>
              <a:rPr lang="en-US" sz="2800" dirty="0" smtClean="0"/>
              <a:t> </a:t>
            </a:r>
            <a:r>
              <a:rPr lang="en-US" sz="2800" dirty="0" err="1" smtClean="0"/>
              <a:t>o</a:t>
            </a:r>
            <a:r>
              <a:rPr lang="en-US" sz="2800" dirty="0" smtClean="0"/>
              <a:t> </a:t>
            </a:r>
            <a:r>
              <a:rPr lang="en-US" sz="2800" dirty="0" err="1" smtClean="0"/>
              <a:t>envio</a:t>
            </a:r>
            <a:r>
              <a:rPr lang="en-US" sz="2800" dirty="0" smtClean="0"/>
              <a:t> de </a:t>
            </a:r>
            <a:r>
              <a:rPr lang="en-US" sz="2800" dirty="0" err="1" smtClean="0"/>
              <a:t>recursos</a:t>
            </a:r>
            <a:r>
              <a:rPr lang="en-US" sz="2800" dirty="0" smtClean="0"/>
              <a:t>, </a:t>
            </a:r>
            <a:r>
              <a:rPr lang="en-US" sz="2800" dirty="0" err="1" smtClean="0"/>
              <a:t>informação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precisa</a:t>
            </a:r>
            <a:r>
              <a:rPr lang="en-US" sz="2800" dirty="0" smtClean="0"/>
              <a:t> ser </a:t>
            </a:r>
            <a:r>
              <a:rPr lang="en-US" sz="2800" dirty="0" err="1" smtClean="0"/>
              <a:t>compartilhada</a:t>
            </a:r>
            <a:r>
              <a:rPr lang="en-US" sz="2800" dirty="0" smtClean="0"/>
              <a:t>, etc..</a:t>
            </a:r>
            <a:endParaRPr 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Escrever</a:t>
            </a:r>
            <a:r>
              <a:rPr lang="en-US" dirty="0" smtClean="0"/>
              <a:t> </a:t>
            </a:r>
            <a:r>
              <a:rPr lang="en-US" dirty="0" err="1" smtClean="0"/>
              <a:t>mensagens</a:t>
            </a:r>
            <a:r>
              <a:rPr lang="en-US" dirty="0" smtClean="0"/>
              <a:t> com </a:t>
            </a:r>
            <a:r>
              <a:rPr lang="en-US" dirty="0" err="1" smtClean="0"/>
              <a:t>ações</a:t>
            </a:r>
            <a:r>
              <a:rPr lang="en-US" dirty="0" smtClean="0"/>
              <a:t> </a:t>
            </a:r>
            <a:r>
              <a:rPr lang="en-US" dirty="0" err="1" smtClean="0"/>
              <a:t>esperadas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Mensagem</a:t>
            </a:r>
            <a:r>
              <a:rPr lang="en-US" dirty="0" smtClean="0"/>
              <a:t> #</a:t>
            </a:r>
            <a:r>
              <a:rPr lang="en-US" u="sng" dirty="0" smtClean="0"/>
              <a:t>__1__</a:t>
            </a:r>
            <a:r>
              <a:rPr lang="en-US" dirty="0" smtClean="0"/>
              <a:t> 	</a:t>
            </a:r>
            <a:r>
              <a:rPr lang="en-US" dirty="0" err="1" smtClean="0"/>
              <a:t>Hora</a:t>
            </a:r>
            <a:r>
              <a:rPr lang="en-US" dirty="0" smtClean="0"/>
              <a:t> 16:15 </a:t>
            </a:r>
          </a:p>
          <a:p>
            <a:r>
              <a:rPr lang="en-US" dirty="0" smtClean="0"/>
              <a:t>Para: </a:t>
            </a:r>
            <a:r>
              <a:rPr lang="en-US" dirty="0" err="1" smtClean="0"/>
              <a:t>escritório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barragem</a:t>
            </a:r>
            <a:endParaRPr lang="en-US" dirty="0" smtClean="0"/>
          </a:p>
          <a:p>
            <a:r>
              <a:rPr lang="en-US" dirty="0" smtClean="0"/>
              <a:t>De: </a:t>
            </a:r>
            <a:r>
              <a:rPr lang="en-US" dirty="0" err="1" smtClean="0"/>
              <a:t>P</a:t>
            </a:r>
            <a:r>
              <a:rPr lang="en-US" dirty="0" err="1" smtClean="0"/>
              <a:t>ú</a:t>
            </a:r>
            <a:r>
              <a:rPr lang="en-US" dirty="0" err="1" smtClean="0"/>
              <a:t>blico</a:t>
            </a:r>
            <a:endParaRPr lang="en-US" dirty="0" smtClean="0"/>
          </a:p>
          <a:p>
            <a:r>
              <a:rPr lang="pt-PT" dirty="0" smtClean="0"/>
              <a:t>Há um buraco na barragem ao longo da extremidade oeste e  há </a:t>
            </a:r>
            <a:r>
              <a:rPr lang="pt-PT" dirty="0" smtClean="0"/>
              <a:t>fluxo de água para </a:t>
            </a:r>
            <a:r>
              <a:rPr lang="pt-PT" dirty="0" smtClean="0"/>
              <a:t>fora da rocha.</a:t>
            </a:r>
          </a:p>
          <a:p>
            <a:r>
              <a:rPr lang="en-US" dirty="0" err="1" smtClean="0"/>
              <a:t>Antecipar</a:t>
            </a:r>
            <a:r>
              <a:rPr lang="en-US" dirty="0" smtClean="0"/>
              <a:t>:  </a:t>
            </a:r>
            <a:r>
              <a:rPr lang="en-US" dirty="0" err="1" smtClean="0"/>
              <a:t>Enviar</a:t>
            </a:r>
            <a:r>
              <a:rPr lang="en-US" dirty="0" smtClean="0"/>
              <a:t> </a:t>
            </a:r>
            <a:r>
              <a:rPr lang="en-US" dirty="0" err="1" smtClean="0"/>
              <a:t>equipe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investigar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Escrever</a:t>
            </a:r>
            <a:r>
              <a:rPr lang="en-US" dirty="0" smtClean="0"/>
              <a:t> </a:t>
            </a:r>
            <a:r>
              <a:rPr lang="en-US" dirty="0" err="1" smtClean="0"/>
              <a:t>mensagens</a:t>
            </a:r>
            <a:r>
              <a:rPr lang="en-US" dirty="0" smtClean="0"/>
              <a:t> com </a:t>
            </a:r>
            <a:r>
              <a:rPr lang="en-US" dirty="0" err="1" smtClean="0"/>
              <a:t>ações</a:t>
            </a:r>
            <a:r>
              <a:rPr lang="en-US" dirty="0" smtClean="0"/>
              <a:t> </a:t>
            </a:r>
            <a:r>
              <a:rPr lang="en-US" dirty="0" err="1" smtClean="0"/>
              <a:t>esperadas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3886200"/>
          </a:xfrm>
        </p:spPr>
        <p:txBody>
          <a:bodyPr/>
          <a:lstStyle/>
          <a:p>
            <a:r>
              <a:rPr lang="en-US" dirty="0" err="1" smtClean="0"/>
              <a:t>Mensagem</a:t>
            </a:r>
            <a:r>
              <a:rPr lang="en-US" dirty="0" smtClean="0"/>
              <a:t> #</a:t>
            </a:r>
            <a:r>
              <a:rPr lang="en-US" u="sng" dirty="0" smtClean="0"/>
              <a:t>__30__</a:t>
            </a:r>
            <a:r>
              <a:rPr lang="en-US" dirty="0" smtClean="0"/>
              <a:t> </a:t>
            </a:r>
            <a:r>
              <a:rPr lang="en-US" dirty="0" err="1" smtClean="0"/>
              <a:t>Hora</a:t>
            </a:r>
            <a:r>
              <a:rPr lang="en-US" dirty="0" smtClean="0"/>
              <a:t> 19:15 </a:t>
            </a:r>
          </a:p>
          <a:p>
            <a:r>
              <a:rPr lang="en-US" dirty="0" smtClean="0"/>
              <a:t>Para: </a:t>
            </a:r>
            <a:r>
              <a:rPr lang="en-US" dirty="0" err="1" smtClean="0"/>
              <a:t>gerente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barragem</a:t>
            </a:r>
            <a:endParaRPr lang="en-US" dirty="0" smtClean="0"/>
          </a:p>
          <a:p>
            <a:r>
              <a:rPr lang="en-US" dirty="0" smtClean="0"/>
              <a:t>De: </a:t>
            </a:r>
            <a:r>
              <a:rPr lang="en-US" dirty="0" err="1" smtClean="0"/>
              <a:t>gerente</a:t>
            </a:r>
            <a:r>
              <a:rPr lang="en-US" dirty="0" smtClean="0"/>
              <a:t> de </a:t>
            </a:r>
            <a:r>
              <a:rPr lang="en-US" dirty="0" err="1" smtClean="0"/>
              <a:t>manutenção</a:t>
            </a:r>
            <a:endParaRPr lang="en-US" dirty="0" smtClean="0"/>
          </a:p>
          <a:p>
            <a:r>
              <a:rPr lang="pt-PT" dirty="0" smtClean="0"/>
              <a:t>Fluxo de Água da </a:t>
            </a:r>
            <a:r>
              <a:rPr lang="pt-PT" dirty="0" smtClean="0"/>
              <a:t>face a jusante da barragem agora está muito barrenta e fluxo parece estar aumentando. Uma grande multidão está se reunindo abaixo da barragem</a:t>
            </a:r>
          </a:p>
          <a:p>
            <a:r>
              <a:rPr lang="en-US" dirty="0" err="1" smtClean="0"/>
              <a:t>Antecipar</a:t>
            </a:r>
            <a:r>
              <a:rPr lang="en-US" dirty="0" smtClean="0"/>
              <a:t>:  </a:t>
            </a:r>
            <a:r>
              <a:rPr lang="en-US" dirty="0" err="1" smtClean="0"/>
              <a:t>Equipamentos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materiais</a:t>
            </a:r>
            <a:r>
              <a:rPr lang="en-US" dirty="0" smtClean="0"/>
              <a:t> </a:t>
            </a:r>
            <a:r>
              <a:rPr lang="en-US" dirty="0" err="1" smtClean="0"/>
              <a:t>colocados</a:t>
            </a:r>
            <a:r>
              <a:rPr lang="en-US" dirty="0" smtClean="0"/>
              <a:t>. </a:t>
            </a:r>
            <a:r>
              <a:rPr lang="en-US" dirty="0" err="1" smtClean="0"/>
              <a:t>Notificações</a:t>
            </a:r>
            <a:r>
              <a:rPr lang="en-US" dirty="0" smtClean="0"/>
              <a:t> </a:t>
            </a:r>
            <a:r>
              <a:rPr lang="en-US" dirty="0" err="1" smtClean="0"/>
              <a:t>feita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762000"/>
          </a:xfrm>
        </p:spPr>
        <p:txBody>
          <a:bodyPr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Tabela</a:t>
            </a:r>
            <a:r>
              <a:rPr lang="en-US" sz="2400" b="1" dirty="0" smtClean="0">
                <a:solidFill>
                  <a:schemeClr val="tx1"/>
                </a:solidFill>
              </a:rPr>
              <a:t> 16.1 </a:t>
            </a:r>
            <a:r>
              <a:rPr lang="en-US" sz="2400" b="1" dirty="0" err="1" smtClean="0">
                <a:solidFill>
                  <a:schemeClr val="tx1"/>
                </a:solidFill>
              </a:rPr>
              <a:t>Frequencia</a:t>
            </a:r>
            <a:r>
              <a:rPr lang="en-US" sz="2400" b="1" dirty="0" smtClean="0">
                <a:solidFill>
                  <a:schemeClr val="tx1"/>
                </a:solidFill>
              </a:rPr>
              <a:t> do </a:t>
            </a:r>
            <a:r>
              <a:rPr lang="en-US" sz="2400" b="1" dirty="0" err="1" smtClean="0">
                <a:solidFill>
                  <a:schemeClr val="tx1"/>
                </a:solidFill>
              </a:rPr>
              <a:t>exercício</a:t>
            </a:r>
            <a:r>
              <a:rPr lang="en-US" sz="2400" b="1" dirty="0" smtClean="0">
                <a:solidFill>
                  <a:schemeClr val="tx1"/>
                </a:solidFill>
              </a:rPr>
              <a:t> de </a:t>
            </a:r>
            <a:r>
              <a:rPr lang="en-US" sz="2400" b="1" dirty="0" err="1" smtClean="0">
                <a:solidFill>
                  <a:schemeClr val="tx1"/>
                </a:solidFill>
              </a:rPr>
              <a:t>Emergência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762000"/>
          <a:ext cx="8839199" cy="5112473"/>
        </p:xfrm>
        <a:graphic>
          <a:graphicData uri="http://schemas.openxmlformats.org/drawingml/2006/table">
            <a:tbl>
              <a:tblPr/>
              <a:tblGrid>
                <a:gridCol w="2581789"/>
                <a:gridCol w="1554904"/>
                <a:gridCol w="1554904"/>
                <a:gridCol w="1554904"/>
                <a:gridCol w="1592698"/>
              </a:tblGrid>
              <a:tr h="9906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            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exercícios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*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endParaRPr lang="en-US" sz="20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endParaRPr lang="en-US" sz="20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Classifications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Simulação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real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Tabletop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Exercício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funcional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Exercício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em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escala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real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13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DSAC I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Potencial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</a:rPr>
                        <a:t> Alto de </a:t>
                      </a:r>
                      <a:r>
                        <a:rPr lang="en-US" sz="2000" baseline="0" dirty="0" err="1" smtClean="0">
                          <a:latin typeface="Times New Roman"/>
                          <a:ea typeface="Times New Roman"/>
                        </a:rPr>
                        <a:t>Perigo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Anos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1, 3, 5, etc….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Anos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2, 4, 6, etc….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Conforme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DSO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determinar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13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DSAC II or III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Potencial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Alto de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Perigo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Anos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1, 3, 5, etc…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Anos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2, 4, 6, etc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Conforme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DSO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determinar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Conforme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DSO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determinar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07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DSAC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IV or V 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en-US" sz="1400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Potencial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/>
                          <a:ea typeface="Times New Roman"/>
                        </a:rPr>
                        <a:t>significante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</a:rPr>
                        <a:t> de </a:t>
                      </a:r>
                      <a:r>
                        <a:rPr lang="en-US" sz="2000" baseline="0" dirty="0" err="1" smtClean="0">
                          <a:latin typeface="Times New Roman"/>
                          <a:ea typeface="Times New Roman"/>
                        </a:rPr>
                        <a:t>Perigo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Anos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 – 4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6 - 9. etc….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Anos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5, 10, etc…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Conforme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DSO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determinar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Conforme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DSO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determinar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08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  <a:tab pos="457200" algn="l"/>
                        </a:tabLs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Potencial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Baixo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de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perigo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14500" algn="l"/>
                          <a:tab pos="457200" algn="l"/>
                        </a:tabLst>
                        <a:defRPr/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Conforme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DSO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determinar</a:t>
                      </a:r>
                      <a:endParaRPr lang="en-US" sz="20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119" name="Rectangle 5"/>
          <p:cNvSpPr>
            <a:spLocks noChangeArrowheads="1"/>
          </p:cNvSpPr>
          <p:nvPr/>
        </p:nvSpPr>
        <p:spPr bwMode="auto">
          <a:xfrm>
            <a:off x="152400" y="5983287"/>
            <a:ext cx="754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*Orientation Seminars shall be held for all new dams and whenever new information is developed.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Mensagem</a:t>
            </a:r>
            <a:r>
              <a:rPr lang="en-US" dirty="0" smtClean="0"/>
              <a:t> #</a:t>
            </a:r>
            <a:r>
              <a:rPr lang="en-US" u="sng" dirty="0" smtClean="0"/>
              <a:t>__35__</a:t>
            </a:r>
            <a:r>
              <a:rPr lang="en-US" dirty="0" smtClean="0"/>
              <a:t> </a:t>
            </a:r>
            <a:r>
              <a:rPr lang="en-US" dirty="0" err="1" smtClean="0"/>
              <a:t>Hora</a:t>
            </a:r>
            <a:r>
              <a:rPr lang="en-US" dirty="0" smtClean="0"/>
              <a:t> 19:30</a:t>
            </a:r>
          </a:p>
          <a:p>
            <a:r>
              <a:rPr lang="en-US" dirty="0" smtClean="0"/>
              <a:t>Para: </a:t>
            </a:r>
            <a:r>
              <a:rPr lang="en-US" dirty="0" err="1" smtClean="0"/>
              <a:t>Departamento</a:t>
            </a:r>
            <a:r>
              <a:rPr lang="en-US" dirty="0" smtClean="0"/>
              <a:t> de </a:t>
            </a:r>
            <a:r>
              <a:rPr lang="en-US" dirty="0" err="1" smtClean="0"/>
              <a:t>Polícia</a:t>
            </a:r>
            <a:endParaRPr lang="en-US" dirty="0" smtClean="0"/>
          </a:p>
          <a:p>
            <a:r>
              <a:rPr lang="en-US" dirty="0" smtClean="0"/>
              <a:t>De: </a:t>
            </a:r>
            <a:r>
              <a:rPr lang="en-US" dirty="0" err="1" smtClean="0"/>
              <a:t>chamada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Público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Barragem</a:t>
            </a:r>
            <a:r>
              <a:rPr lang="en-US" dirty="0" smtClean="0"/>
              <a:t> </a:t>
            </a:r>
            <a:r>
              <a:rPr lang="pt-PT" dirty="0" smtClean="0"/>
              <a:t>vai romper e </a:t>
            </a:r>
            <a:r>
              <a:rPr lang="pt-PT" dirty="0" smtClean="0"/>
              <a:t>eles precisam evacuar as pessoas a jusante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Antecipar</a:t>
            </a:r>
            <a:r>
              <a:rPr lang="en-US" dirty="0" smtClean="0"/>
              <a:t>: </a:t>
            </a:r>
            <a:r>
              <a:rPr lang="en-US" dirty="0" err="1" smtClean="0"/>
              <a:t>Contactar</a:t>
            </a:r>
            <a:r>
              <a:rPr lang="en-US" dirty="0" smtClean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empreendedor</a:t>
            </a:r>
            <a:r>
              <a:rPr lang="en-US" dirty="0" smtClean="0"/>
              <a:t> da </a:t>
            </a:r>
            <a:r>
              <a:rPr lang="en-US" dirty="0" err="1" smtClean="0"/>
              <a:t>barragem</a:t>
            </a:r>
            <a:r>
              <a:rPr lang="en-US" dirty="0" smtClean="0"/>
              <a:t> se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contactado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Escrever</a:t>
            </a:r>
            <a:r>
              <a:rPr lang="en-US" dirty="0" smtClean="0"/>
              <a:t> </a:t>
            </a:r>
            <a:r>
              <a:rPr lang="en-US" dirty="0" err="1" smtClean="0"/>
              <a:t>mensagens</a:t>
            </a:r>
            <a:r>
              <a:rPr lang="en-US" dirty="0" smtClean="0"/>
              <a:t> com </a:t>
            </a:r>
            <a:r>
              <a:rPr lang="en-US" dirty="0" err="1" smtClean="0"/>
              <a:t>ações</a:t>
            </a:r>
            <a:r>
              <a:rPr lang="en-US" dirty="0" smtClean="0"/>
              <a:t> </a:t>
            </a:r>
            <a:r>
              <a:rPr lang="en-US" dirty="0" err="1" smtClean="0"/>
              <a:t>esperadas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3886200"/>
          </a:xfrm>
        </p:spPr>
        <p:txBody>
          <a:bodyPr/>
          <a:lstStyle/>
          <a:p>
            <a:r>
              <a:rPr lang="en-US" sz="2800" dirty="0" err="1" smtClean="0"/>
              <a:t>Mensagem</a:t>
            </a:r>
            <a:r>
              <a:rPr lang="en-US" sz="2800" dirty="0" smtClean="0"/>
              <a:t> #</a:t>
            </a:r>
            <a:r>
              <a:rPr lang="en-US" sz="2800" u="sng" dirty="0" smtClean="0"/>
              <a:t>__50_</a:t>
            </a:r>
            <a:r>
              <a:rPr lang="en-US" sz="2800" dirty="0" smtClean="0"/>
              <a:t> 	</a:t>
            </a:r>
            <a:r>
              <a:rPr lang="en-US" sz="2800" dirty="0" err="1" smtClean="0"/>
              <a:t>Hora</a:t>
            </a:r>
            <a:r>
              <a:rPr lang="en-US" sz="2800" dirty="0" smtClean="0"/>
              <a:t> 21:15 </a:t>
            </a:r>
          </a:p>
          <a:p>
            <a:r>
              <a:rPr lang="en-US" sz="2800" dirty="0" smtClean="0"/>
              <a:t>Para: </a:t>
            </a:r>
            <a:r>
              <a:rPr lang="en-US" sz="2800" dirty="0" err="1" smtClean="0"/>
              <a:t>Escritório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Barragem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De: </a:t>
            </a:r>
            <a:r>
              <a:rPr lang="en-US" sz="2800" dirty="0" err="1" smtClean="0"/>
              <a:t>Chamada</a:t>
            </a:r>
            <a:r>
              <a:rPr lang="en-US" sz="2800" dirty="0" smtClean="0"/>
              <a:t> de </a:t>
            </a:r>
            <a:r>
              <a:rPr lang="en-US" sz="2800" dirty="0" err="1" smtClean="0"/>
              <a:t>dono</a:t>
            </a:r>
            <a:r>
              <a:rPr lang="en-US" sz="2800" dirty="0" smtClean="0"/>
              <a:t> de </a:t>
            </a:r>
            <a:r>
              <a:rPr lang="en-US" sz="2800" dirty="0" err="1" smtClean="0"/>
              <a:t>embarca</a:t>
            </a:r>
            <a:r>
              <a:rPr lang="en-US" sz="2800" dirty="0" err="1" smtClean="0"/>
              <a:t>ção</a:t>
            </a:r>
            <a:r>
              <a:rPr lang="en-US" sz="2800" dirty="0" smtClean="0"/>
              <a:t> no </a:t>
            </a:r>
            <a:r>
              <a:rPr lang="en-US" sz="2800" dirty="0" err="1" smtClean="0"/>
              <a:t>reservatório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err="1" smtClean="0"/>
              <a:t>Há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redemoinho</a:t>
            </a:r>
            <a:r>
              <a:rPr lang="en-US" sz="2800" dirty="0" smtClean="0"/>
              <a:t> no </a:t>
            </a:r>
            <a:r>
              <a:rPr lang="en-US" sz="2800" dirty="0" err="1" smtClean="0"/>
              <a:t>reservatório</a:t>
            </a:r>
            <a:r>
              <a:rPr lang="en-US" sz="2800" dirty="0" smtClean="0"/>
              <a:t> da </a:t>
            </a:r>
            <a:r>
              <a:rPr lang="en-US" sz="2800" dirty="0" err="1" smtClean="0"/>
              <a:t>barragem</a:t>
            </a:r>
            <a:r>
              <a:rPr lang="en-US" sz="2800" dirty="0" smtClean="0"/>
              <a:t> e </a:t>
            </a:r>
            <a:r>
              <a:rPr lang="en-US" sz="2800" dirty="0" err="1" smtClean="0"/>
              <a:t>há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família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um </a:t>
            </a:r>
            <a:r>
              <a:rPr lang="en-US" sz="2800" dirty="0" err="1" smtClean="0"/>
              <a:t>barco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consegue</a:t>
            </a:r>
            <a:r>
              <a:rPr lang="en-US" sz="2800" dirty="0" smtClean="0"/>
              <a:t> </a:t>
            </a:r>
            <a:r>
              <a:rPr lang="en-US" sz="2800" dirty="0" err="1" smtClean="0"/>
              <a:t>ligar</a:t>
            </a:r>
            <a:r>
              <a:rPr lang="en-US" sz="2800" dirty="0" smtClean="0"/>
              <a:t> o motor e </a:t>
            </a:r>
            <a:r>
              <a:rPr lang="en-US" sz="2800" dirty="0" err="1" smtClean="0"/>
              <a:t>está</a:t>
            </a:r>
            <a:r>
              <a:rPr lang="en-US" sz="2800" dirty="0" smtClean="0"/>
              <a:t> </a:t>
            </a:r>
            <a:r>
              <a:rPr lang="en-US" sz="2800" dirty="0" err="1" smtClean="0"/>
              <a:t>sendo</a:t>
            </a:r>
            <a:r>
              <a:rPr lang="en-US" sz="2800" dirty="0" smtClean="0"/>
              <a:t> </a:t>
            </a:r>
            <a:r>
              <a:rPr lang="en-US" sz="2800" dirty="0" err="1" smtClean="0"/>
              <a:t>puxado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direção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turbilhão</a:t>
            </a:r>
            <a:endParaRPr lang="en-US" sz="2800" dirty="0" smtClean="0"/>
          </a:p>
          <a:p>
            <a:r>
              <a:rPr lang="en-US" sz="2800" dirty="0" err="1" smtClean="0"/>
              <a:t>Antecipar</a:t>
            </a:r>
            <a:r>
              <a:rPr lang="en-US" sz="2800" dirty="0" smtClean="0"/>
              <a:t>:  </a:t>
            </a:r>
            <a:r>
              <a:rPr lang="en-US" sz="2800" dirty="0" err="1" smtClean="0"/>
              <a:t>Priorizar</a:t>
            </a:r>
            <a:r>
              <a:rPr lang="en-US" sz="2800" dirty="0" smtClean="0"/>
              <a:t> a </a:t>
            </a:r>
            <a:r>
              <a:rPr lang="en-US" sz="2800" dirty="0" err="1" smtClean="0"/>
              <a:t>resposta</a:t>
            </a:r>
            <a:r>
              <a:rPr lang="en-US" sz="2800" dirty="0" smtClean="0"/>
              <a:t>. </a:t>
            </a:r>
            <a:r>
              <a:rPr lang="en-US" sz="2800" dirty="0" err="1" smtClean="0"/>
              <a:t>Confirmar</a:t>
            </a:r>
            <a:r>
              <a:rPr lang="en-US" sz="2800" dirty="0" smtClean="0"/>
              <a:t> a </a:t>
            </a:r>
            <a:r>
              <a:rPr lang="en-US" sz="2800" dirty="0" err="1" smtClean="0"/>
              <a:t>evacuação</a:t>
            </a:r>
            <a:r>
              <a:rPr lang="en-US" sz="2800" dirty="0" smtClean="0"/>
              <a:t>. </a:t>
            </a:r>
            <a:r>
              <a:rPr lang="en-US" sz="2800" dirty="0" err="1" smtClean="0"/>
              <a:t>Notificar</a:t>
            </a:r>
            <a:r>
              <a:rPr lang="en-US" sz="2800" dirty="0" smtClean="0"/>
              <a:t> </a:t>
            </a:r>
            <a:r>
              <a:rPr lang="en-US" sz="2800" dirty="0" err="1" smtClean="0"/>
              <a:t>equipe</a:t>
            </a:r>
            <a:r>
              <a:rPr lang="en-US" sz="2800" dirty="0" smtClean="0"/>
              <a:t> de </a:t>
            </a:r>
            <a:r>
              <a:rPr lang="en-US" sz="2800" dirty="0" err="1" smtClean="0"/>
              <a:t>resgate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Escrever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mensagens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ações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esperadas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Mensagem</a:t>
            </a:r>
            <a:r>
              <a:rPr lang="en-US" dirty="0" smtClean="0"/>
              <a:t> #</a:t>
            </a:r>
            <a:r>
              <a:rPr lang="en-US" u="sng" dirty="0" smtClean="0"/>
              <a:t>__120__</a:t>
            </a:r>
            <a:r>
              <a:rPr lang="en-US" dirty="0" smtClean="0"/>
              <a:t> 	</a:t>
            </a:r>
            <a:r>
              <a:rPr lang="en-US" dirty="0" err="1" smtClean="0"/>
              <a:t>Hora</a:t>
            </a:r>
            <a:r>
              <a:rPr lang="en-US" dirty="0" smtClean="0"/>
              <a:t> 0:10</a:t>
            </a:r>
          </a:p>
          <a:p>
            <a:r>
              <a:rPr lang="en-US" dirty="0" smtClean="0"/>
              <a:t>Para: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participantes</a:t>
            </a:r>
            <a:endParaRPr lang="en-US" dirty="0" smtClean="0"/>
          </a:p>
          <a:p>
            <a:r>
              <a:rPr lang="en-US" dirty="0" smtClean="0"/>
              <a:t>De: </a:t>
            </a:r>
            <a:r>
              <a:rPr lang="en-US" dirty="0" err="1" smtClean="0"/>
              <a:t>Controladores</a:t>
            </a:r>
            <a:endParaRPr lang="en-US" dirty="0" smtClean="0"/>
          </a:p>
          <a:p>
            <a:r>
              <a:rPr lang="en-US" dirty="0" err="1" smtClean="0"/>
              <a:t>Celulares</a:t>
            </a:r>
            <a:r>
              <a:rPr lang="en-US" dirty="0" smtClean="0"/>
              <a:t> </a:t>
            </a:r>
            <a:r>
              <a:rPr lang="en-US" dirty="0" err="1" smtClean="0"/>
              <a:t>pararam</a:t>
            </a:r>
            <a:r>
              <a:rPr lang="en-US" dirty="0" smtClean="0"/>
              <a:t> de </a:t>
            </a:r>
            <a:r>
              <a:rPr lang="en-US" dirty="0" err="1" smtClean="0"/>
              <a:t>funcionar</a:t>
            </a:r>
            <a:r>
              <a:rPr lang="en-US" dirty="0" smtClean="0"/>
              <a:t>. O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sobrecarregado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Antecipar</a:t>
            </a:r>
            <a:r>
              <a:rPr lang="en-US" dirty="0" smtClean="0"/>
              <a:t>:  </a:t>
            </a:r>
            <a:r>
              <a:rPr lang="en-US" dirty="0" err="1" smtClean="0"/>
              <a:t>Confirmar</a:t>
            </a:r>
            <a:r>
              <a:rPr lang="en-US" dirty="0" smtClean="0"/>
              <a:t> </a:t>
            </a:r>
            <a:r>
              <a:rPr lang="en-US" dirty="0" err="1" smtClean="0"/>
              <a:t>comunicação</a:t>
            </a:r>
            <a:r>
              <a:rPr lang="en-US" dirty="0" smtClean="0"/>
              <a:t> </a:t>
            </a:r>
            <a:r>
              <a:rPr lang="en-US" dirty="0" err="1" smtClean="0"/>
              <a:t>disponível</a:t>
            </a:r>
            <a:r>
              <a:rPr lang="en-US" dirty="0" smtClean="0"/>
              <a:t>, 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tentar</a:t>
            </a:r>
            <a:r>
              <a:rPr lang="en-US" dirty="0" smtClean="0"/>
              <a:t> </a:t>
            </a:r>
            <a:r>
              <a:rPr lang="en-US" dirty="0" err="1" smtClean="0"/>
              <a:t>outra</a:t>
            </a:r>
            <a:r>
              <a:rPr lang="en-US" dirty="0" smtClean="0"/>
              <a:t> forma de </a:t>
            </a:r>
            <a:r>
              <a:rPr lang="en-US" dirty="0" err="1" smtClean="0"/>
              <a:t>comunicação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Escrever</a:t>
            </a:r>
            <a:r>
              <a:rPr lang="en-US" dirty="0" smtClean="0"/>
              <a:t> </a:t>
            </a:r>
            <a:r>
              <a:rPr lang="en-US" dirty="0" err="1" smtClean="0"/>
              <a:t>mensagens</a:t>
            </a:r>
            <a:r>
              <a:rPr lang="en-US" dirty="0" smtClean="0"/>
              <a:t> com </a:t>
            </a:r>
            <a:r>
              <a:rPr lang="en-US" dirty="0" err="1" smtClean="0"/>
              <a:t>ações</a:t>
            </a:r>
            <a:r>
              <a:rPr lang="en-US" dirty="0" smtClean="0"/>
              <a:t> </a:t>
            </a:r>
            <a:r>
              <a:rPr lang="en-US" dirty="0" err="1" smtClean="0"/>
              <a:t>esperadas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86200"/>
          </a:xfrm>
        </p:spPr>
        <p:txBody>
          <a:bodyPr/>
          <a:lstStyle/>
          <a:p>
            <a:r>
              <a:rPr lang="en-US" dirty="0" err="1" smtClean="0"/>
              <a:t>Mensagem</a:t>
            </a:r>
            <a:r>
              <a:rPr lang="en-US" dirty="0" smtClean="0"/>
              <a:t> #</a:t>
            </a:r>
            <a:r>
              <a:rPr lang="en-US" u="sng" dirty="0" smtClean="0"/>
              <a:t>__130__</a:t>
            </a:r>
            <a:r>
              <a:rPr lang="en-US" dirty="0" smtClean="0"/>
              <a:t> 	</a:t>
            </a:r>
            <a:r>
              <a:rPr lang="en-US" dirty="0" err="1" smtClean="0"/>
              <a:t>Hora</a:t>
            </a:r>
            <a:r>
              <a:rPr lang="en-US" dirty="0" smtClean="0"/>
              <a:t> 00:45 am</a:t>
            </a:r>
          </a:p>
          <a:p>
            <a:r>
              <a:rPr lang="en-US" dirty="0" smtClean="0"/>
              <a:t>Para: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participantes</a:t>
            </a:r>
            <a:endParaRPr lang="en-US" dirty="0" smtClean="0"/>
          </a:p>
          <a:p>
            <a:r>
              <a:rPr lang="en-US" dirty="0" smtClean="0"/>
              <a:t>De: </a:t>
            </a:r>
            <a:r>
              <a:rPr lang="en-US" dirty="0" err="1" smtClean="0"/>
              <a:t>Controladores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linhas</a:t>
            </a:r>
            <a:r>
              <a:rPr lang="en-US" dirty="0" smtClean="0"/>
              <a:t> </a:t>
            </a:r>
            <a:r>
              <a:rPr lang="en-US" dirty="0" err="1" smtClean="0"/>
              <a:t>fixas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funcionando</a:t>
            </a:r>
            <a:r>
              <a:rPr lang="en-US" dirty="0" smtClean="0"/>
              <a:t>.  A </a:t>
            </a:r>
            <a:r>
              <a:rPr lang="en-US" dirty="0" err="1" smtClean="0"/>
              <a:t>linha</a:t>
            </a:r>
            <a:r>
              <a:rPr lang="en-US" dirty="0" smtClean="0"/>
              <a:t> principal </a:t>
            </a:r>
            <a:r>
              <a:rPr lang="en-US" dirty="0" err="1" smtClean="0"/>
              <a:t>passa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crista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barragem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Antecipar</a:t>
            </a:r>
            <a:r>
              <a:rPr lang="en-US" dirty="0" smtClean="0"/>
              <a:t>:  </a:t>
            </a:r>
            <a:r>
              <a:rPr lang="en-US" dirty="0" err="1" smtClean="0"/>
              <a:t>Confirmar</a:t>
            </a:r>
            <a:r>
              <a:rPr lang="en-US" dirty="0" smtClean="0"/>
              <a:t> </a:t>
            </a:r>
            <a:r>
              <a:rPr lang="en-US" dirty="0" err="1" smtClean="0"/>
              <a:t>comunicação</a:t>
            </a:r>
            <a:r>
              <a:rPr lang="en-US" dirty="0" smtClean="0"/>
              <a:t> </a:t>
            </a:r>
            <a:r>
              <a:rPr lang="en-US" dirty="0" err="1" smtClean="0"/>
              <a:t>disponível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tentar</a:t>
            </a:r>
            <a:r>
              <a:rPr lang="en-US" dirty="0" smtClean="0"/>
              <a:t> </a:t>
            </a:r>
            <a:r>
              <a:rPr lang="en-US" dirty="0" err="1" smtClean="0"/>
              <a:t>outra</a:t>
            </a:r>
            <a:r>
              <a:rPr lang="en-US" dirty="0" smtClean="0"/>
              <a:t> forma de </a:t>
            </a:r>
            <a:r>
              <a:rPr lang="en-US" dirty="0" err="1" smtClean="0"/>
              <a:t>comunicação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Escrever</a:t>
            </a:r>
            <a:r>
              <a:rPr lang="en-US" dirty="0" smtClean="0"/>
              <a:t> </a:t>
            </a:r>
            <a:r>
              <a:rPr lang="en-US" dirty="0" err="1" smtClean="0"/>
              <a:t>mensagens</a:t>
            </a:r>
            <a:r>
              <a:rPr lang="en-US" dirty="0" smtClean="0"/>
              <a:t> com </a:t>
            </a:r>
            <a:r>
              <a:rPr lang="en-US" dirty="0" err="1" smtClean="0"/>
              <a:t>ações</a:t>
            </a:r>
            <a:r>
              <a:rPr lang="en-US" dirty="0" smtClean="0"/>
              <a:t> </a:t>
            </a:r>
            <a:r>
              <a:rPr lang="en-US" dirty="0" err="1" smtClean="0"/>
              <a:t>esperadas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Escrever</a:t>
            </a:r>
            <a:r>
              <a:rPr lang="en-US" dirty="0" smtClean="0"/>
              <a:t> </a:t>
            </a:r>
            <a:r>
              <a:rPr lang="en-US" dirty="0" err="1" smtClean="0"/>
              <a:t>mensagens</a:t>
            </a:r>
            <a:r>
              <a:rPr lang="en-US" dirty="0" smtClean="0"/>
              <a:t> com </a:t>
            </a:r>
            <a:r>
              <a:rPr lang="en-US" dirty="0" err="1" smtClean="0"/>
              <a:t>ações</a:t>
            </a:r>
            <a:r>
              <a:rPr lang="en-US" dirty="0" smtClean="0"/>
              <a:t> </a:t>
            </a:r>
            <a:r>
              <a:rPr lang="en-US" dirty="0" err="1" smtClean="0"/>
              <a:t>esperadas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86200"/>
          </a:xfrm>
        </p:spPr>
        <p:txBody>
          <a:bodyPr/>
          <a:lstStyle/>
          <a:p>
            <a:r>
              <a:rPr lang="en-US" sz="2800" dirty="0" err="1" smtClean="0"/>
              <a:t>Mensagem</a:t>
            </a:r>
            <a:r>
              <a:rPr lang="en-US" sz="2800" dirty="0" smtClean="0"/>
              <a:t> #</a:t>
            </a:r>
            <a:r>
              <a:rPr lang="en-US" sz="2800" u="sng" dirty="0" smtClean="0"/>
              <a:t>__145__</a:t>
            </a:r>
            <a:r>
              <a:rPr lang="en-US" sz="2800" dirty="0" smtClean="0"/>
              <a:t> 	</a:t>
            </a:r>
            <a:r>
              <a:rPr lang="en-US" sz="2800" dirty="0" err="1" smtClean="0"/>
              <a:t>Hora</a:t>
            </a:r>
            <a:r>
              <a:rPr lang="en-US" sz="2800" dirty="0" smtClean="0"/>
              <a:t> 1:20</a:t>
            </a:r>
          </a:p>
          <a:p>
            <a:r>
              <a:rPr lang="en-US" sz="2800" dirty="0" smtClean="0"/>
              <a:t>Para: </a:t>
            </a:r>
            <a:r>
              <a:rPr lang="en-US" sz="2800" dirty="0" err="1" smtClean="0"/>
              <a:t>Corpo</a:t>
            </a:r>
            <a:r>
              <a:rPr lang="en-US" sz="2800" dirty="0" smtClean="0"/>
              <a:t> de </a:t>
            </a:r>
            <a:r>
              <a:rPr lang="en-US" sz="2800" dirty="0" err="1" smtClean="0"/>
              <a:t>Bombeiros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rádio</a:t>
            </a:r>
            <a:endParaRPr lang="en-US" sz="2800" dirty="0" smtClean="0"/>
          </a:p>
          <a:p>
            <a:r>
              <a:rPr lang="en-US" sz="2800" dirty="0" smtClean="0"/>
              <a:t>De: </a:t>
            </a:r>
            <a:r>
              <a:rPr lang="en-US" sz="2800" dirty="0" err="1" smtClean="0"/>
              <a:t>equipe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máquina</a:t>
            </a:r>
            <a:r>
              <a:rPr lang="en-US" sz="2800" dirty="0" smtClean="0"/>
              <a:t> 37</a:t>
            </a:r>
          </a:p>
          <a:p>
            <a:r>
              <a:rPr lang="en-US" sz="2800" dirty="0" err="1" smtClean="0"/>
              <a:t>Nível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Água</a:t>
            </a:r>
            <a:r>
              <a:rPr lang="en-US" sz="2800" dirty="0" smtClean="0"/>
              <a:t> continua a </a:t>
            </a:r>
            <a:r>
              <a:rPr lang="en-US" sz="2800" dirty="0" err="1" smtClean="0"/>
              <a:t>aumentar</a:t>
            </a:r>
            <a:r>
              <a:rPr lang="en-US" sz="2800" dirty="0" smtClean="0"/>
              <a:t>.  O </a:t>
            </a:r>
            <a:r>
              <a:rPr lang="en-US" sz="2800" dirty="0" err="1" smtClean="0"/>
              <a:t>rio</a:t>
            </a:r>
            <a:r>
              <a:rPr lang="en-US" sz="2800" dirty="0" smtClean="0"/>
              <a:t> </a:t>
            </a:r>
            <a:r>
              <a:rPr lang="en-US" sz="2800" dirty="0" err="1" smtClean="0"/>
              <a:t>está</a:t>
            </a:r>
            <a:r>
              <a:rPr lang="en-US" sz="2800" dirty="0" smtClean="0"/>
              <a:t> </a:t>
            </a:r>
            <a:r>
              <a:rPr lang="en-US" sz="2800" dirty="0" err="1" smtClean="0"/>
              <a:t>chegando</a:t>
            </a:r>
            <a:r>
              <a:rPr lang="en-US" sz="2800" dirty="0" smtClean="0"/>
              <a:t> no </a:t>
            </a:r>
            <a:r>
              <a:rPr lang="en-US" sz="2800" dirty="0" err="1" smtClean="0"/>
              <a:t>nível</a:t>
            </a:r>
            <a:r>
              <a:rPr lang="en-US" sz="2800" dirty="0" smtClean="0"/>
              <a:t> do </a:t>
            </a:r>
            <a:r>
              <a:rPr lang="en-US" sz="2800" dirty="0" err="1" smtClean="0"/>
              <a:t>nível</a:t>
            </a:r>
            <a:r>
              <a:rPr lang="en-US" sz="2800" dirty="0" smtClean="0"/>
              <a:t> de </a:t>
            </a:r>
            <a:r>
              <a:rPr lang="en-US" sz="2800" dirty="0" err="1" smtClean="0"/>
              <a:t>cheia</a:t>
            </a:r>
            <a:r>
              <a:rPr lang="en-US" sz="2800" dirty="0" smtClean="0"/>
              <a:t>.  </a:t>
            </a:r>
            <a:r>
              <a:rPr lang="en-US" sz="2800" dirty="0" err="1" smtClean="0"/>
              <a:t>Detritos</a:t>
            </a:r>
            <a:r>
              <a:rPr lang="en-US" sz="2800" dirty="0" smtClean="0"/>
              <a:t> </a:t>
            </a:r>
            <a:r>
              <a:rPr lang="en-US" sz="2800" dirty="0" err="1" smtClean="0"/>
              <a:t>estão</a:t>
            </a:r>
            <a:r>
              <a:rPr lang="en-US" sz="2800" dirty="0" smtClean="0"/>
              <a:t> se </a:t>
            </a:r>
            <a:r>
              <a:rPr lang="en-US" sz="2800" dirty="0" err="1" smtClean="0"/>
              <a:t>acumulando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ponte</a:t>
            </a:r>
            <a:r>
              <a:rPr lang="en-US" sz="2800" dirty="0" smtClean="0"/>
              <a:t>. </a:t>
            </a:r>
            <a:r>
              <a:rPr lang="en-US" sz="2800" dirty="0" err="1" smtClean="0"/>
              <a:t>Muitos</a:t>
            </a:r>
            <a:r>
              <a:rPr lang="en-US" sz="2800" dirty="0" smtClean="0"/>
              <a:t> </a:t>
            </a:r>
            <a:r>
              <a:rPr lang="en-US" sz="2800" dirty="0" err="1" smtClean="0"/>
              <a:t>residentes</a:t>
            </a:r>
            <a:r>
              <a:rPr lang="en-US" sz="2800" dirty="0" smtClean="0"/>
              <a:t> </a:t>
            </a:r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querem</a:t>
            </a:r>
            <a:r>
              <a:rPr lang="en-US" sz="2800" dirty="0" smtClean="0"/>
              <a:t> </a:t>
            </a:r>
            <a:r>
              <a:rPr lang="en-US" sz="2800" dirty="0" err="1" smtClean="0"/>
              <a:t>sair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Antecipar</a:t>
            </a:r>
            <a:r>
              <a:rPr lang="en-US" sz="2800" dirty="0" smtClean="0"/>
              <a:t>:  </a:t>
            </a:r>
            <a:r>
              <a:rPr lang="en-US" sz="2800" dirty="0" err="1" smtClean="0"/>
              <a:t>Ajustar</a:t>
            </a:r>
            <a:r>
              <a:rPr lang="en-US" sz="2800" dirty="0" smtClean="0"/>
              <a:t> a </a:t>
            </a:r>
            <a:r>
              <a:rPr lang="en-US" sz="2800" dirty="0" err="1" smtClean="0"/>
              <a:t>notificação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evacuação</a:t>
            </a:r>
            <a:r>
              <a:rPr lang="en-US" sz="2800" dirty="0" smtClean="0"/>
              <a:t> </a:t>
            </a:r>
            <a:r>
              <a:rPr lang="en-US" sz="2800" dirty="0" err="1" smtClean="0"/>
              <a:t>e</a:t>
            </a:r>
            <a:r>
              <a:rPr lang="en-US" sz="2800" dirty="0" smtClean="0"/>
              <a:t> </a:t>
            </a:r>
            <a:r>
              <a:rPr lang="en-US" sz="2800" dirty="0" err="1" smtClean="0"/>
              <a:t>reavaliar</a:t>
            </a:r>
            <a:r>
              <a:rPr lang="en-US" sz="2800" dirty="0" smtClean="0"/>
              <a:t> </a:t>
            </a:r>
            <a:r>
              <a:rPr lang="en-US" sz="2800" dirty="0" err="1" smtClean="0"/>
              <a:t>o</a:t>
            </a:r>
            <a:r>
              <a:rPr lang="en-US" sz="2800" dirty="0" smtClean="0"/>
              <a:t> </a:t>
            </a:r>
            <a:r>
              <a:rPr lang="en-US" sz="2800" dirty="0" err="1" smtClean="0"/>
              <a:t>mapeamento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inundação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Mensagens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r>
              <a:rPr lang="en-US" sz="2800" dirty="0" err="1" smtClean="0"/>
              <a:t>Sempre</a:t>
            </a:r>
            <a:r>
              <a:rPr lang="en-US" sz="2800" dirty="0" smtClean="0"/>
              <a:t> </a:t>
            </a:r>
            <a:r>
              <a:rPr lang="en-US" sz="2800" dirty="0" err="1" smtClean="0"/>
              <a:t>elimine</a:t>
            </a:r>
            <a:r>
              <a:rPr lang="en-US" sz="2800" dirty="0" smtClean="0"/>
              <a:t> /</a:t>
            </a:r>
            <a:r>
              <a:rPr lang="en-US" sz="2800" dirty="0" err="1" smtClean="0"/>
              <a:t>estresse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caminhos</a:t>
            </a:r>
            <a:r>
              <a:rPr lang="en-US" sz="2800" dirty="0" smtClean="0"/>
              <a:t> de </a:t>
            </a:r>
            <a:r>
              <a:rPr lang="en-US" sz="2800" dirty="0" err="1" smtClean="0"/>
              <a:t>comunicação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Ninguém</a:t>
            </a:r>
            <a:r>
              <a:rPr lang="en-US" sz="2800" dirty="0" smtClean="0"/>
              <a:t> tem a </a:t>
            </a:r>
            <a:r>
              <a:rPr lang="en-US" sz="2800" dirty="0" err="1" smtClean="0"/>
              <a:t>história</a:t>
            </a:r>
            <a:r>
              <a:rPr lang="en-US" sz="2800" dirty="0" smtClean="0"/>
              <a:t> </a:t>
            </a:r>
            <a:r>
              <a:rPr lang="en-US" sz="2800" dirty="0" err="1" smtClean="0"/>
              <a:t>toda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 </a:t>
            </a:r>
            <a:r>
              <a:rPr lang="en-US" sz="2800" dirty="0" err="1" smtClean="0"/>
              <a:t>mesma</a:t>
            </a:r>
            <a:r>
              <a:rPr lang="en-US" sz="2800" dirty="0" smtClean="0"/>
              <a:t> </a:t>
            </a:r>
            <a:r>
              <a:rPr lang="en-US" sz="2800" dirty="0" err="1" smtClean="0"/>
              <a:t>mensagem</a:t>
            </a:r>
            <a:r>
              <a:rPr lang="en-US" sz="2800" dirty="0" smtClean="0"/>
              <a:t> </a:t>
            </a:r>
            <a:r>
              <a:rPr lang="en-US" sz="2800" dirty="0" err="1" smtClean="0"/>
              <a:t>pode</a:t>
            </a:r>
            <a:r>
              <a:rPr lang="en-US" sz="2800" dirty="0" smtClean="0"/>
              <a:t> </a:t>
            </a:r>
            <a:r>
              <a:rPr lang="en-US" sz="2800" dirty="0" err="1" smtClean="0"/>
              <a:t>ir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mais</a:t>
            </a:r>
            <a:r>
              <a:rPr lang="en-US" sz="2800" dirty="0" smtClean="0"/>
              <a:t> de um </a:t>
            </a:r>
            <a:r>
              <a:rPr lang="en-US" sz="2800" dirty="0" err="1" smtClean="0"/>
              <a:t>ator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Pode</a:t>
            </a:r>
            <a:r>
              <a:rPr lang="en-US" sz="2800" dirty="0" smtClean="0"/>
              <a:t> </a:t>
            </a:r>
            <a:r>
              <a:rPr lang="en-US" sz="2800" dirty="0" err="1" smtClean="0"/>
              <a:t>haver</a:t>
            </a:r>
            <a:r>
              <a:rPr lang="en-US" sz="2800" dirty="0" smtClean="0"/>
              <a:t> </a:t>
            </a:r>
            <a:r>
              <a:rPr lang="en-US" sz="2800" dirty="0" err="1" smtClean="0"/>
              <a:t>muitas</a:t>
            </a:r>
            <a:r>
              <a:rPr lang="en-US" sz="2800" dirty="0" smtClean="0"/>
              <a:t> </a:t>
            </a:r>
            <a:r>
              <a:rPr lang="en-US" sz="2800" dirty="0" err="1" smtClean="0"/>
              <a:t>mensagens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Pode</a:t>
            </a:r>
            <a:r>
              <a:rPr lang="en-US" sz="2800" dirty="0" smtClean="0"/>
              <a:t> </a:t>
            </a:r>
            <a:r>
              <a:rPr lang="en-US" sz="2800" dirty="0" err="1" smtClean="0"/>
              <a:t>haver</a:t>
            </a:r>
            <a:r>
              <a:rPr lang="en-US" sz="2800" dirty="0" smtClean="0"/>
              <a:t> </a:t>
            </a:r>
            <a:r>
              <a:rPr lang="en-US" sz="2800" dirty="0" err="1" smtClean="0"/>
              <a:t>rumores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mensagens</a:t>
            </a:r>
            <a:r>
              <a:rPr lang="en-US" sz="2800" dirty="0" smtClean="0"/>
              <a:t> </a:t>
            </a:r>
            <a:r>
              <a:rPr lang="en-US" sz="2800" dirty="0" err="1" smtClean="0"/>
              <a:t>falsas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Diferentes</a:t>
            </a:r>
            <a:r>
              <a:rPr lang="en-US" sz="2800" dirty="0" smtClean="0"/>
              <a:t> </a:t>
            </a:r>
            <a:r>
              <a:rPr lang="en-US" sz="2800" dirty="0" err="1" smtClean="0"/>
              <a:t>caminhos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mensagens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chegam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Line 2"/>
          <p:cNvSpPr>
            <a:spLocks noChangeShapeType="1"/>
          </p:cNvSpPr>
          <p:nvPr/>
        </p:nvSpPr>
        <p:spPr bwMode="auto">
          <a:xfrm>
            <a:off x="5661025" y="1646238"/>
            <a:ext cx="725488" cy="469900"/>
          </a:xfrm>
          <a:prstGeom prst="line">
            <a:avLst/>
          </a:prstGeom>
          <a:noFill/>
          <a:ln w="57150">
            <a:solidFill>
              <a:srgbClr val="4C6454"/>
            </a:solidFill>
            <a:round/>
            <a:headEnd/>
            <a:tailEnd type="arrow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4691" name="Line 3"/>
          <p:cNvSpPr>
            <a:spLocks noChangeShapeType="1"/>
          </p:cNvSpPr>
          <p:nvPr/>
        </p:nvSpPr>
        <p:spPr bwMode="auto">
          <a:xfrm flipH="1">
            <a:off x="2833688" y="1719263"/>
            <a:ext cx="668337" cy="409575"/>
          </a:xfrm>
          <a:prstGeom prst="line">
            <a:avLst/>
          </a:prstGeom>
          <a:noFill/>
          <a:ln w="57150">
            <a:solidFill>
              <a:srgbClr val="4C6454"/>
            </a:solidFill>
            <a:round/>
            <a:headEnd/>
            <a:tailEnd type="arrow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457200" y="1066800"/>
            <a:ext cx="8496300" cy="0"/>
          </a:xfrm>
          <a:prstGeom prst="line">
            <a:avLst/>
          </a:prstGeom>
          <a:noFill/>
          <a:ln w="38100" cmpd="dbl">
            <a:solidFill>
              <a:srgbClr val="4C645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3209864" y="2438400"/>
            <a:ext cx="2724273" cy="17543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rgbClr val="4C645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CONDUZIR</a:t>
            </a:r>
          </a:p>
          <a:p>
            <a:pPr algn="ctr" eaLnBrk="0" hangingPunct="0">
              <a:defRPr/>
            </a:pPr>
            <a:r>
              <a:rPr lang="en-US" sz="3600" b="1" dirty="0" err="1" smtClean="0">
                <a:solidFill>
                  <a:srgbClr val="4C645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endParaRPr lang="en-US" sz="3600" b="1" dirty="0" smtClean="0">
              <a:solidFill>
                <a:srgbClr val="4C645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r>
              <a:rPr lang="en-US" sz="3600" b="1" dirty="0" err="1" smtClean="0">
                <a:solidFill>
                  <a:srgbClr val="4C645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EXERCíCIO</a:t>
            </a:r>
            <a:endParaRPr lang="en-US" sz="3600" b="1" dirty="0">
              <a:solidFill>
                <a:srgbClr val="4C645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4694" name="Oval 6" descr="White marble"/>
          <p:cNvSpPr>
            <a:spLocks noChangeArrowheads="1"/>
          </p:cNvSpPr>
          <p:nvPr/>
        </p:nvSpPr>
        <p:spPr bwMode="auto">
          <a:xfrm>
            <a:off x="2701978" y="1142256"/>
            <a:ext cx="3740046" cy="649188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rgbClr val="4C6454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400" b="1" dirty="0" smtClean="0">
                <a:latin typeface="Times New Roman" pitchFamily="18" charset="0"/>
              </a:rPr>
              <a:t>CONTROLADOR</a:t>
            </a:r>
            <a:endParaRPr lang="en-US" sz="2000" b="1" dirty="0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4695" name="Oval 7" descr="White marble"/>
          <p:cNvSpPr>
            <a:spLocks noChangeArrowheads="1"/>
          </p:cNvSpPr>
          <p:nvPr/>
        </p:nvSpPr>
        <p:spPr bwMode="auto">
          <a:xfrm>
            <a:off x="690563" y="2076450"/>
            <a:ext cx="2514600" cy="561975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rgbClr val="4C6454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 sz="2000" b="1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609600" y="4972050"/>
            <a:ext cx="2819400" cy="533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1"/>
          </a:gradFill>
          <a:ln w="38100">
            <a:solidFill>
              <a:srgbClr val="4C6454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5829300" y="4972050"/>
            <a:ext cx="2819400" cy="533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1"/>
          </a:gradFill>
          <a:ln w="38100">
            <a:solidFill>
              <a:srgbClr val="4C6454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4698" name="Oval 10"/>
          <p:cNvSpPr>
            <a:spLocks noChangeArrowheads="1"/>
          </p:cNvSpPr>
          <p:nvPr/>
        </p:nvSpPr>
        <p:spPr bwMode="auto">
          <a:xfrm>
            <a:off x="2514600" y="5486400"/>
            <a:ext cx="4267200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1"/>
          </a:gradFill>
          <a:ln w="38100">
            <a:solidFill>
              <a:srgbClr val="4C6454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4699" name="Rectangle 11" descr="White marble"/>
          <p:cNvSpPr>
            <a:spLocks noChangeArrowheads="1"/>
          </p:cNvSpPr>
          <p:nvPr/>
        </p:nvSpPr>
        <p:spPr bwMode="auto">
          <a:xfrm>
            <a:off x="762000" y="3124200"/>
            <a:ext cx="2362200" cy="1600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rgbClr val="4C6454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4700" name="Line 12"/>
          <p:cNvSpPr>
            <a:spLocks noChangeShapeType="1"/>
          </p:cNvSpPr>
          <p:nvPr/>
        </p:nvSpPr>
        <p:spPr bwMode="auto">
          <a:xfrm>
            <a:off x="1947863" y="2647950"/>
            <a:ext cx="0" cy="490538"/>
          </a:xfrm>
          <a:prstGeom prst="line">
            <a:avLst/>
          </a:prstGeom>
          <a:noFill/>
          <a:ln w="57150">
            <a:solidFill>
              <a:srgbClr val="4C6454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915988" y="2128838"/>
            <a:ext cx="210826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pitchFamily="18" charset="0"/>
              </a:rPr>
              <a:t>SIMULADOR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1144588" y="3724275"/>
            <a:ext cx="14219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pitchFamily="18" charset="0"/>
              </a:rPr>
              <a:t>ATORES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881063" y="5010150"/>
            <a:ext cx="200567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pitchFamily="18" charset="0"/>
              </a:rPr>
              <a:t>AVALIADOR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6172200" y="5010150"/>
            <a:ext cx="200567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pitchFamily="18" charset="0"/>
              </a:rPr>
              <a:t>AVALIADOR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2667000" y="5638800"/>
            <a:ext cx="405922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pitchFamily="18" charset="0"/>
              </a:rPr>
              <a:t>OUTROS OBSERVADORES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14706" name="Line 18"/>
          <p:cNvSpPr>
            <a:spLocks noChangeShapeType="1"/>
          </p:cNvSpPr>
          <p:nvPr/>
        </p:nvSpPr>
        <p:spPr bwMode="auto">
          <a:xfrm>
            <a:off x="7239000" y="2647950"/>
            <a:ext cx="0" cy="533400"/>
          </a:xfrm>
          <a:prstGeom prst="line">
            <a:avLst/>
          </a:prstGeom>
          <a:noFill/>
          <a:ln w="57150">
            <a:solidFill>
              <a:srgbClr val="4C6454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4707" name="Oval 19" descr="White marble"/>
          <p:cNvSpPr>
            <a:spLocks noChangeArrowheads="1"/>
          </p:cNvSpPr>
          <p:nvPr/>
        </p:nvSpPr>
        <p:spPr bwMode="auto">
          <a:xfrm>
            <a:off x="5981700" y="2076450"/>
            <a:ext cx="2514600" cy="561975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rgbClr val="4C6454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 sz="2000" b="1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6205538" y="2128838"/>
            <a:ext cx="210826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pitchFamily="18" charset="0"/>
              </a:rPr>
              <a:t>SIMULADOR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14709" name="Rectangle 21" descr="White marble"/>
          <p:cNvSpPr>
            <a:spLocks noChangeArrowheads="1"/>
          </p:cNvSpPr>
          <p:nvPr/>
        </p:nvSpPr>
        <p:spPr bwMode="auto">
          <a:xfrm>
            <a:off x="6057900" y="3152775"/>
            <a:ext cx="2362200" cy="1600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rgbClr val="4C6454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6435725" y="3724275"/>
            <a:ext cx="14219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pitchFamily="18" charset="0"/>
              </a:rPr>
              <a:t>ATORES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Equipe</a:t>
            </a:r>
            <a:r>
              <a:rPr lang="en-US" dirty="0" smtClean="0"/>
              <a:t> de </a:t>
            </a:r>
            <a:r>
              <a:rPr lang="en-US" dirty="0" err="1" smtClean="0"/>
              <a:t>Exercício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Line 2"/>
          <p:cNvSpPr>
            <a:spLocks noChangeShapeType="1"/>
          </p:cNvSpPr>
          <p:nvPr/>
        </p:nvSpPr>
        <p:spPr bwMode="auto">
          <a:xfrm>
            <a:off x="5661025" y="1646238"/>
            <a:ext cx="725488" cy="469900"/>
          </a:xfrm>
          <a:prstGeom prst="line">
            <a:avLst/>
          </a:prstGeom>
          <a:noFill/>
          <a:ln w="57150">
            <a:solidFill>
              <a:srgbClr val="4C6454"/>
            </a:solidFill>
            <a:round/>
            <a:headEnd/>
            <a:tailEnd type="arrow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4691" name="Line 3"/>
          <p:cNvSpPr>
            <a:spLocks noChangeShapeType="1"/>
          </p:cNvSpPr>
          <p:nvPr/>
        </p:nvSpPr>
        <p:spPr bwMode="auto">
          <a:xfrm flipH="1">
            <a:off x="2833688" y="1719263"/>
            <a:ext cx="668337" cy="409575"/>
          </a:xfrm>
          <a:prstGeom prst="line">
            <a:avLst/>
          </a:prstGeom>
          <a:noFill/>
          <a:ln w="57150">
            <a:solidFill>
              <a:srgbClr val="4C6454"/>
            </a:solidFill>
            <a:round/>
            <a:headEnd/>
            <a:tailEnd type="arrow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457200" y="1066800"/>
            <a:ext cx="8496300" cy="0"/>
          </a:xfrm>
          <a:prstGeom prst="line">
            <a:avLst/>
          </a:prstGeom>
          <a:noFill/>
          <a:ln w="38100" cmpd="dbl">
            <a:solidFill>
              <a:srgbClr val="4C645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Oval 6" descr="White marble"/>
          <p:cNvSpPr>
            <a:spLocks noChangeArrowheads="1"/>
          </p:cNvSpPr>
          <p:nvPr/>
        </p:nvSpPr>
        <p:spPr bwMode="auto">
          <a:xfrm>
            <a:off x="2701978" y="1142256"/>
            <a:ext cx="3740046" cy="649188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rgbClr val="4C6454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400" b="1" dirty="0" smtClean="0">
                <a:latin typeface="Times New Roman" pitchFamily="18" charset="0"/>
              </a:rPr>
              <a:t>CONTROLADOR</a:t>
            </a:r>
            <a:endParaRPr lang="en-US" sz="2000" b="1" dirty="0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Equipe</a:t>
            </a:r>
            <a:r>
              <a:rPr lang="en-US" dirty="0" smtClean="0"/>
              <a:t> de </a:t>
            </a:r>
            <a:r>
              <a:rPr lang="en-US" dirty="0" err="1" smtClean="0"/>
              <a:t>Exercício</a:t>
            </a:r>
            <a:endParaRPr lang="en-US" dirty="0" smtClean="0"/>
          </a:p>
        </p:txBody>
      </p:sp>
      <p:sp>
        <p:nvSpPr>
          <p:cNvPr id="24" name="Rectangle 1027"/>
          <p:cNvSpPr txBox="1">
            <a:spLocks noChangeArrowheads="1"/>
          </p:cNvSpPr>
          <p:nvPr/>
        </p:nvSpPr>
        <p:spPr bwMode="auto">
          <a:xfrm>
            <a:off x="228600" y="2057400"/>
            <a:ext cx="853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kern="0" dirty="0" err="1" smtClean="0">
                <a:latin typeface="+mn-lt"/>
              </a:rPr>
              <a:t>Deve</a:t>
            </a:r>
            <a:r>
              <a:rPr lang="en-US" sz="3600" kern="0" dirty="0" smtClean="0">
                <a:latin typeface="+mn-lt"/>
              </a:rPr>
              <a:t> ser </a:t>
            </a:r>
            <a:r>
              <a:rPr lang="en-US" sz="3600" kern="0" dirty="0" err="1" smtClean="0">
                <a:latin typeface="+mn-lt"/>
              </a:rPr>
              <a:t>o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Chefe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Controlador</a:t>
            </a:r>
            <a:r>
              <a:rPr lang="en-US" sz="3600" kern="0" dirty="0" smtClean="0">
                <a:latin typeface="+mn-lt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kern="0" dirty="0" err="1" smtClean="0">
                <a:latin typeface="+mn-lt"/>
              </a:rPr>
              <a:t>Controla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o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exercício</a:t>
            </a:r>
            <a:r>
              <a:rPr lang="en-US" sz="3600" kern="0" dirty="0" smtClean="0">
                <a:latin typeface="+mn-lt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kern="0" dirty="0" err="1" smtClean="0">
                <a:latin typeface="+mn-lt"/>
              </a:rPr>
              <a:t>Planeja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e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gerencia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o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exercício</a:t>
            </a:r>
            <a:r>
              <a:rPr lang="en-US" sz="3600" kern="0" dirty="0" smtClean="0">
                <a:latin typeface="+mn-lt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kern="0" dirty="0" err="1" smtClean="0">
                <a:latin typeface="+mn-lt"/>
              </a:rPr>
              <a:t>Pode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ajustar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ou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gerenciar</a:t>
            </a:r>
            <a:r>
              <a:rPr lang="en-US" sz="3600" kern="0" dirty="0" smtClean="0">
                <a:latin typeface="+mn-lt"/>
              </a:rPr>
              <a:t> a </a:t>
            </a:r>
            <a:r>
              <a:rPr lang="en-US" sz="3600" kern="0" dirty="0" err="1">
                <a:latin typeface="+mn-lt"/>
              </a:rPr>
              <a:t>h</a:t>
            </a:r>
            <a:r>
              <a:rPr lang="en-US" sz="3600" kern="0" dirty="0" err="1" smtClean="0">
                <a:latin typeface="+mn-lt"/>
              </a:rPr>
              <a:t>ora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ou</a:t>
            </a:r>
            <a:r>
              <a:rPr lang="en-US" sz="3600" kern="0" dirty="0" smtClean="0">
                <a:latin typeface="+mn-lt"/>
              </a:rPr>
              <a:t> as </a:t>
            </a:r>
            <a:r>
              <a:rPr lang="en-US" sz="3600" kern="0" dirty="0" err="1" smtClean="0">
                <a:latin typeface="+mn-lt"/>
              </a:rPr>
              <a:t>Mensagens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durante</a:t>
            </a:r>
            <a:r>
              <a:rPr lang="en-US" sz="3600" kern="0" dirty="0" smtClean="0">
                <a:latin typeface="+mn-lt"/>
              </a:rPr>
              <a:t> a </a:t>
            </a:r>
            <a:r>
              <a:rPr lang="en-US" sz="3600" kern="0" dirty="0" err="1" smtClean="0">
                <a:latin typeface="+mn-lt"/>
              </a:rPr>
              <a:t>simulação</a:t>
            </a:r>
            <a:r>
              <a:rPr lang="en-US" sz="3600" kern="0" dirty="0" smtClean="0">
                <a:latin typeface="+mn-lt"/>
              </a:rPr>
              <a:t>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Minimo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um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kern="0" dirty="0" err="1" smtClean="0">
                <a:latin typeface="+mn-lt"/>
              </a:rPr>
              <a:t>c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ontrolador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localidade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Line 2"/>
          <p:cNvSpPr>
            <a:spLocks noChangeShapeType="1"/>
          </p:cNvSpPr>
          <p:nvPr/>
        </p:nvSpPr>
        <p:spPr bwMode="auto">
          <a:xfrm>
            <a:off x="5661025" y="1646238"/>
            <a:ext cx="725488" cy="469900"/>
          </a:xfrm>
          <a:prstGeom prst="line">
            <a:avLst/>
          </a:prstGeom>
          <a:noFill/>
          <a:ln w="57150">
            <a:solidFill>
              <a:srgbClr val="4C6454"/>
            </a:solidFill>
            <a:round/>
            <a:headEnd/>
            <a:tailEnd type="arrow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4691" name="Line 3"/>
          <p:cNvSpPr>
            <a:spLocks noChangeShapeType="1"/>
          </p:cNvSpPr>
          <p:nvPr/>
        </p:nvSpPr>
        <p:spPr bwMode="auto">
          <a:xfrm flipH="1">
            <a:off x="2833688" y="1719263"/>
            <a:ext cx="668337" cy="409575"/>
          </a:xfrm>
          <a:prstGeom prst="line">
            <a:avLst/>
          </a:prstGeom>
          <a:noFill/>
          <a:ln w="57150">
            <a:solidFill>
              <a:srgbClr val="4C6454"/>
            </a:solidFill>
            <a:round/>
            <a:headEnd/>
            <a:tailEnd type="arrow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457200" y="1066800"/>
            <a:ext cx="8496300" cy="0"/>
          </a:xfrm>
          <a:prstGeom prst="line">
            <a:avLst/>
          </a:prstGeom>
          <a:noFill/>
          <a:ln w="38100" cmpd="dbl">
            <a:solidFill>
              <a:srgbClr val="4C645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Oval 6" descr="White marble"/>
          <p:cNvSpPr>
            <a:spLocks noChangeArrowheads="1"/>
          </p:cNvSpPr>
          <p:nvPr/>
        </p:nvSpPr>
        <p:spPr bwMode="auto">
          <a:xfrm>
            <a:off x="3292030" y="1142256"/>
            <a:ext cx="2559940" cy="649188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rgbClr val="4C6454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400" b="1" dirty="0" err="1" smtClean="0">
                <a:latin typeface="Times New Roman" pitchFamily="18" charset="0"/>
              </a:rPr>
              <a:t>Controlador</a:t>
            </a:r>
            <a:endParaRPr lang="en-US" sz="2000" b="1" dirty="0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4695" name="Oval 7" descr="White marble"/>
          <p:cNvSpPr>
            <a:spLocks noChangeArrowheads="1"/>
          </p:cNvSpPr>
          <p:nvPr/>
        </p:nvSpPr>
        <p:spPr bwMode="auto">
          <a:xfrm>
            <a:off x="690563" y="2076450"/>
            <a:ext cx="2514600" cy="561975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rgbClr val="4C6454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 sz="2000" b="1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915988" y="2128838"/>
            <a:ext cx="15644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</a:rPr>
              <a:t>Simulador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14707" name="Oval 19" descr="White marble"/>
          <p:cNvSpPr>
            <a:spLocks noChangeArrowheads="1"/>
          </p:cNvSpPr>
          <p:nvPr/>
        </p:nvSpPr>
        <p:spPr bwMode="auto">
          <a:xfrm>
            <a:off x="5981700" y="2076450"/>
            <a:ext cx="2514600" cy="561975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rgbClr val="4C6454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 sz="2000" b="1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6205538" y="2128838"/>
            <a:ext cx="15644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</a:rPr>
              <a:t>Simulador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Equipe</a:t>
            </a:r>
            <a:r>
              <a:rPr lang="en-US" dirty="0" smtClean="0"/>
              <a:t> de </a:t>
            </a:r>
            <a:r>
              <a:rPr lang="en-US" dirty="0" err="1" smtClean="0"/>
              <a:t>Exercício</a:t>
            </a:r>
            <a:endParaRPr lang="en-US" dirty="0" smtClean="0"/>
          </a:p>
        </p:txBody>
      </p:sp>
      <p:sp>
        <p:nvSpPr>
          <p:cNvPr id="24" name="Rectangle 1027"/>
          <p:cNvSpPr txBox="1">
            <a:spLocks noChangeArrowheads="1"/>
          </p:cNvSpPr>
          <p:nvPr/>
        </p:nvSpPr>
        <p:spPr bwMode="auto">
          <a:xfrm>
            <a:off x="228600" y="2514600"/>
            <a:ext cx="853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kern="0" dirty="0" err="1" smtClean="0">
                <a:latin typeface="+mn-lt"/>
              </a:rPr>
              <a:t>Controlador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que</a:t>
            </a:r>
            <a:r>
              <a:rPr lang="en-US" sz="3600" kern="0" dirty="0" smtClean="0">
                <a:latin typeface="+mn-lt"/>
              </a:rPr>
              <a:t> tem um </a:t>
            </a:r>
            <a:r>
              <a:rPr lang="en-US" sz="3600" kern="0" dirty="0" err="1" smtClean="0">
                <a:latin typeface="+mn-lt"/>
              </a:rPr>
              <a:t>papel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durante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o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exercício</a:t>
            </a:r>
            <a:r>
              <a:rPr lang="en-US" sz="3600" kern="0" dirty="0" smtClean="0">
                <a:latin typeface="+mn-lt"/>
              </a:rPr>
              <a:t>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aparecer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kern="0" dirty="0" smtClean="0">
                <a:latin typeface="+mn-lt"/>
              </a:rPr>
              <a:t>“</a:t>
            </a:r>
            <a:r>
              <a:rPr lang="en-US" sz="3600" kern="0" dirty="0" err="1" smtClean="0">
                <a:latin typeface="+mn-lt"/>
              </a:rPr>
              <a:t>mídia</a:t>
            </a:r>
            <a:r>
              <a:rPr lang="en-US" sz="3600" kern="0" dirty="0" smtClean="0">
                <a:latin typeface="+mn-lt"/>
              </a:rPr>
              <a:t>”.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fazer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chamadas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aos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atores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público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kern="0" dirty="0" err="1" smtClean="0">
                <a:latin typeface="+mn-lt"/>
              </a:rPr>
              <a:t>Pode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atuar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como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agencia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não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participante</a:t>
            </a:r>
            <a:r>
              <a:rPr lang="en-US" sz="3600" kern="0" dirty="0" smtClean="0">
                <a:latin typeface="+mn-lt"/>
              </a:rPr>
              <a:t>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457200" y="1066800"/>
            <a:ext cx="8496300" cy="0"/>
          </a:xfrm>
          <a:prstGeom prst="line">
            <a:avLst/>
          </a:prstGeom>
          <a:noFill/>
          <a:ln w="38100" cmpd="dbl">
            <a:solidFill>
              <a:srgbClr val="4C645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9" name="Rectangle 11" descr="White marble"/>
          <p:cNvSpPr>
            <a:spLocks noChangeArrowheads="1"/>
          </p:cNvSpPr>
          <p:nvPr/>
        </p:nvSpPr>
        <p:spPr bwMode="auto">
          <a:xfrm flipV="1">
            <a:off x="3505200" y="1219200"/>
            <a:ext cx="2209800" cy="36933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rgbClr val="4C6454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3810000" y="1143000"/>
            <a:ext cx="105073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</a:rPr>
              <a:t>Atores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Equipe</a:t>
            </a:r>
            <a:r>
              <a:rPr lang="en-US" dirty="0" smtClean="0"/>
              <a:t> de </a:t>
            </a:r>
            <a:r>
              <a:rPr lang="en-US" dirty="0" err="1" smtClean="0"/>
              <a:t>Exercício</a:t>
            </a:r>
            <a:endParaRPr lang="en-US" dirty="0" smtClean="0"/>
          </a:p>
        </p:txBody>
      </p:sp>
      <p:sp>
        <p:nvSpPr>
          <p:cNvPr id="24" name="Rectangle 1027"/>
          <p:cNvSpPr txBox="1">
            <a:spLocks noChangeArrowheads="1"/>
          </p:cNvSpPr>
          <p:nvPr/>
        </p:nvSpPr>
        <p:spPr bwMode="auto">
          <a:xfrm>
            <a:off x="304800" y="1905000"/>
            <a:ext cx="853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kern="0" dirty="0" err="1" smtClean="0">
                <a:latin typeface="+mn-lt"/>
              </a:rPr>
              <a:t>Papel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ativo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respondendo</a:t>
            </a:r>
            <a:r>
              <a:rPr lang="en-US" sz="3600" kern="0" dirty="0" smtClean="0">
                <a:latin typeface="+mn-lt"/>
              </a:rPr>
              <a:t> a </a:t>
            </a:r>
            <a:r>
              <a:rPr lang="en-US" sz="3600" kern="0" dirty="0" err="1" smtClean="0">
                <a:latin typeface="+mn-lt"/>
              </a:rPr>
              <a:t>emergencia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simulada</a:t>
            </a:r>
            <a:r>
              <a:rPr lang="en-US" sz="3600" kern="0" dirty="0" smtClean="0">
                <a:latin typeface="+mn-lt"/>
              </a:rPr>
              <a:t>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Atua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papel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normal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durante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exercício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Registra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spostas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ações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kern="0" dirty="0" err="1" smtClean="0">
                <a:latin typeface="+mn-lt"/>
              </a:rPr>
              <a:t>Responde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e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atua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como</a:t>
            </a:r>
            <a:r>
              <a:rPr lang="en-US" sz="3600" kern="0" dirty="0" smtClean="0">
                <a:latin typeface="+mn-lt"/>
              </a:rPr>
              <a:t> se fosse real.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838200" y="2252663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Indentificar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melhorias</a:t>
            </a:r>
            <a:r>
              <a:rPr lang="en-US" sz="2400" b="1" dirty="0" smtClean="0"/>
              <a:t> no </a:t>
            </a:r>
            <a:r>
              <a:rPr lang="en-US" sz="2400" b="1" dirty="0" smtClean="0"/>
              <a:t>PAE</a:t>
            </a:r>
            <a:endParaRPr lang="en-US" sz="2400" b="1" dirty="0"/>
          </a:p>
        </p:txBody>
      </p:sp>
      <p:pic>
        <p:nvPicPr>
          <p:cNvPr id="94211" name="Picture 3" descr="z21ih0j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024063"/>
            <a:ext cx="1181100" cy="898525"/>
          </a:xfrm>
          <a:prstGeom prst="rect">
            <a:avLst/>
          </a:prstGeom>
          <a:noFill/>
          <a:effectLst>
            <a:outerShdw dist="17961" dir="2700000" algn="ctr" rotWithShape="0">
              <a:srgbClr val="808080"/>
            </a:outerShdw>
          </a:effectLst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762000" y="304800"/>
            <a:ext cx="7832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Exerícios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resposta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emerg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ê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ncias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PAE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838200" y="3014663"/>
            <a:ext cx="40575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b="1" dirty="0"/>
              <a:t>  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Melhorar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coordenação</a:t>
            </a:r>
            <a:endParaRPr lang="en-US" sz="2400" b="1" dirty="0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838200" y="3700463"/>
            <a:ext cx="54040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b="1" dirty="0"/>
              <a:t>   </a:t>
            </a:r>
            <a:r>
              <a:rPr lang="en-US" sz="2400" b="1" dirty="0" err="1" smtClean="0"/>
              <a:t>Testar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equipamentos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sistemas</a:t>
            </a:r>
            <a:endParaRPr lang="en-US" sz="2400" b="1" dirty="0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838200" y="4386263"/>
            <a:ext cx="5737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b="1" dirty="0"/>
              <a:t> 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Melhorar</a:t>
            </a:r>
            <a:r>
              <a:rPr lang="en-US" sz="2400" b="1" dirty="0" smtClean="0"/>
              <a:t> </a:t>
            </a:r>
            <a:r>
              <a:rPr lang="en-US" sz="2400" b="1" dirty="0" smtClean="0"/>
              <a:t>o </a:t>
            </a:r>
            <a:r>
              <a:rPr lang="en-US" sz="2400" b="1" dirty="0" err="1" smtClean="0"/>
              <a:t>desempenho</a:t>
            </a:r>
            <a:r>
              <a:rPr lang="en-US" sz="2400" b="1" dirty="0" smtClean="0"/>
              <a:t> individual</a:t>
            </a:r>
            <a:endParaRPr lang="en-US" sz="2400" b="1" dirty="0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838200" y="5072063"/>
            <a:ext cx="630863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</a:t>
            </a:r>
            <a:r>
              <a:rPr lang="en-US" sz="2400" b="1" dirty="0" err="1" smtClean="0"/>
              <a:t>onscientizar</a:t>
            </a:r>
            <a:r>
              <a:rPr lang="en-US" sz="2400" b="1" dirty="0" smtClean="0"/>
              <a:t> o </a:t>
            </a:r>
            <a:r>
              <a:rPr lang="en-US" sz="2400" b="1" dirty="0" err="1" smtClean="0"/>
              <a:t>público</a:t>
            </a:r>
            <a:r>
              <a:rPr lang="en-US" sz="2400" b="1" dirty="0" smtClean="0"/>
              <a:t> e </a:t>
            </a:r>
          </a:p>
          <a:p>
            <a:pPr>
              <a:defRPr/>
            </a:pPr>
            <a:r>
              <a:rPr lang="en-US" sz="2400" b="1" dirty="0" err="1" smtClean="0"/>
              <a:t>encorajar</a:t>
            </a:r>
            <a:r>
              <a:rPr lang="en-US" sz="2400" b="1" dirty="0" smtClean="0"/>
              <a:t> o </a:t>
            </a:r>
            <a:r>
              <a:rPr lang="en-US" sz="2400" b="1" dirty="0" err="1" smtClean="0"/>
              <a:t>planejamento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evacuação</a:t>
            </a:r>
            <a:endParaRPr lang="en-US" sz="24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/>
              <a:t> 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849313" y="1420813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marL="457200" indent="-457200">
              <a:buFont typeface="Wingdings" pitchFamily="2" charset="2"/>
              <a:buNone/>
              <a:defRPr/>
            </a:pPr>
            <a:r>
              <a:rPr lang="en-US" sz="2400" b="1" dirty="0" err="1" smtClean="0"/>
              <a:t>Propósitos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457200" y="1066800"/>
            <a:ext cx="8496300" cy="0"/>
          </a:xfrm>
          <a:prstGeom prst="line">
            <a:avLst/>
          </a:prstGeom>
          <a:noFill/>
          <a:ln w="38100" cmpd="dbl">
            <a:solidFill>
              <a:srgbClr val="4C645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381000" y="1295400"/>
            <a:ext cx="2819400" cy="533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1"/>
          </a:gradFill>
          <a:ln w="38100">
            <a:solidFill>
              <a:srgbClr val="4C6454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4698" name="Oval 10"/>
          <p:cNvSpPr>
            <a:spLocks noChangeArrowheads="1"/>
          </p:cNvSpPr>
          <p:nvPr/>
        </p:nvSpPr>
        <p:spPr bwMode="auto">
          <a:xfrm>
            <a:off x="4572000" y="1219200"/>
            <a:ext cx="3657600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1"/>
          </a:gradFill>
          <a:ln w="38100">
            <a:solidFill>
              <a:srgbClr val="4C6454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762000" y="1295400"/>
            <a:ext cx="172925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</a:rPr>
              <a:t>Avaliadores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4953000" y="1371600"/>
            <a:ext cx="29176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</a:rPr>
              <a:t>Outros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observadores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Equipe</a:t>
            </a:r>
            <a:r>
              <a:rPr lang="en-US" dirty="0" smtClean="0"/>
              <a:t> de </a:t>
            </a:r>
            <a:r>
              <a:rPr lang="en-US" dirty="0" err="1" smtClean="0"/>
              <a:t>Exercício</a:t>
            </a:r>
            <a:endParaRPr lang="en-US" dirty="0" smtClean="0"/>
          </a:p>
        </p:txBody>
      </p:sp>
      <p:sp>
        <p:nvSpPr>
          <p:cNvPr id="24" name="Rectangle 1027"/>
          <p:cNvSpPr txBox="1">
            <a:spLocks noChangeArrowheads="1"/>
          </p:cNvSpPr>
          <p:nvPr/>
        </p:nvSpPr>
        <p:spPr bwMode="auto">
          <a:xfrm>
            <a:off x="304800" y="2209800"/>
            <a:ext cx="853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kern="0" dirty="0" err="1" smtClean="0">
                <a:latin typeface="+mn-lt"/>
              </a:rPr>
              <a:t>Avaliadores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t</a:t>
            </a:r>
            <a:r>
              <a:rPr lang="en-US" sz="3600" kern="0" dirty="0" err="1" smtClean="0">
                <a:latin typeface="+mn-lt"/>
              </a:rPr>
              <a:t>ê</a:t>
            </a:r>
            <a:r>
              <a:rPr lang="en-US" sz="3600" kern="0" dirty="0" err="1" smtClean="0">
                <a:latin typeface="+mn-lt"/>
              </a:rPr>
              <a:t>m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formulários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padronizados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para</a:t>
            </a:r>
            <a:r>
              <a:rPr lang="en-US" sz="3600" kern="0" dirty="0" smtClean="0">
                <a:latin typeface="+mn-lt"/>
              </a:rPr>
              <a:t> registrar as </a:t>
            </a:r>
            <a:r>
              <a:rPr lang="en-US" sz="3600" kern="0" dirty="0" err="1" smtClean="0">
                <a:latin typeface="+mn-lt"/>
              </a:rPr>
              <a:t>observações</a:t>
            </a:r>
            <a:r>
              <a:rPr lang="en-US" sz="3600" kern="0" dirty="0" smtClean="0">
                <a:latin typeface="+mn-lt"/>
              </a:rPr>
              <a:t>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avaliar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área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expertise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kern="0" dirty="0" smtClean="0">
                <a:latin typeface="+mn-lt"/>
              </a:rPr>
              <a:t>Um </a:t>
            </a:r>
            <a:r>
              <a:rPr lang="en-US" sz="3600" kern="0" dirty="0" err="1" smtClean="0">
                <a:latin typeface="+mn-lt"/>
              </a:rPr>
              <a:t>por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localidade</a:t>
            </a:r>
            <a:r>
              <a:rPr lang="en-US" sz="3600" kern="0" dirty="0" smtClean="0">
                <a:latin typeface="+mn-lt"/>
              </a:rPr>
              <a:t>, no </a:t>
            </a:r>
            <a:r>
              <a:rPr lang="en-US" sz="3600" kern="0" dirty="0" err="1" smtClean="0">
                <a:latin typeface="+mn-lt"/>
              </a:rPr>
              <a:t>m</a:t>
            </a:r>
            <a:r>
              <a:rPr lang="en-US" sz="3600" kern="0" dirty="0" err="1" smtClean="0">
                <a:latin typeface="+mn-lt"/>
              </a:rPr>
              <a:t>ínimo</a:t>
            </a:r>
            <a:r>
              <a:rPr lang="en-US" sz="3600" kern="0" dirty="0" smtClean="0">
                <a:latin typeface="+mn-lt"/>
              </a:rPr>
              <a:t>.</a:t>
            </a:r>
            <a:r>
              <a:rPr lang="en-US" sz="3600" kern="0" noProof="0" dirty="0" smtClean="0">
                <a:latin typeface="+mn-lt"/>
              </a:rPr>
              <a:t>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kern="0" dirty="0" err="1" smtClean="0">
                <a:latin typeface="+mn-lt"/>
              </a:rPr>
              <a:t>Observadores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observam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e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não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interagem</a:t>
            </a:r>
            <a:r>
              <a:rPr lang="en-US" sz="3600" kern="0" dirty="0" smtClean="0">
                <a:latin typeface="+mn-lt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kern="0" dirty="0" err="1" smtClean="0">
                <a:latin typeface="+mn-lt"/>
              </a:rPr>
              <a:t>Cuidado</a:t>
            </a:r>
            <a:r>
              <a:rPr lang="en-US" sz="3600" kern="0" dirty="0" smtClean="0">
                <a:latin typeface="+mn-lt"/>
              </a:rPr>
              <a:t> com </a:t>
            </a:r>
            <a:r>
              <a:rPr lang="en-US" sz="3600" kern="0" dirty="0" err="1" smtClean="0">
                <a:latin typeface="+mn-lt"/>
              </a:rPr>
              <a:t>os</a:t>
            </a:r>
            <a:r>
              <a:rPr lang="en-US" sz="3600" kern="0" dirty="0" smtClean="0">
                <a:latin typeface="+mn-lt"/>
              </a:rPr>
              <a:t> </a:t>
            </a:r>
            <a:r>
              <a:rPr lang="en-US" sz="3600" kern="0" dirty="0" err="1" smtClean="0">
                <a:latin typeface="+mn-lt"/>
              </a:rPr>
              <a:t>observadores</a:t>
            </a:r>
            <a:r>
              <a:rPr lang="en-US" sz="3600" kern="0" dirty="0" smtClean="0">
                <a:latin typeface="+mn-lt"/>
              </a:rPr>
              <a:t>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010400" cy="6096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Exercício</a:t>
            </a:r>
            <a:r>
              <a:rPr lang="en-US" sz="2800" b="1" dirty="0" smtClean="0">
                <a:solidFill>
                  <a:schemeClr val="tx1"/>
                </a:solidFill>
              </a:rPr>
              <a:t> de </a:t>
            </a:r>
            <a:r>
              <a:rPr lang="en-US" sz="2800" b="1" dirty="0" err="1" smtClean="0">
                <a:solidFill>
                  <a:schemeClr val="tx1"/>
                </a:solidFill>
              </a:rPr>
              <a:t>avaliação</a:t>
            </a:r>
            <a:r>
              <a:rPr lang="en-US" sz="2800" b="1" dirty="0" smtClean="0">
                <a:solidFill>
                  <a:schemeClr val="tx1"/>
                </a:solidFill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</a:rPr>
              <a:t>não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Atores</a:t>
            </a:r>
            <a:r>
              <a:rPr lang="en-US" sz="2800" b="1" dirty="0" smtClean="0">
                <a:solidFill>
                  <a:schemeClr val="tx1"/>
                </a:solidFill>
              </a:rPr>
              <a:t>):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534400" cy="1905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2800" b="1" dirty="0" smtClean="0"/>
              <a:t>A </a:t>
            </a:r>
            <a:r>
              <a:rPr lang="en-US" sz="2800" b="1" dirty="0" err="1" smtClean="0"/>
              <a:t>revisão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após</a:t>
            </a:r>
            <a:r>
              <a:rPr lang="en-US" sz="2800" b="1" dirty="0" smtClean="0"/>
              <a:t> </a:t>
            </a:r>
            <a:r>
              <a:rPr lang="en-US" sz="2800" b="1" dirty="0" smtClean="0"/>
              <a:t>a </a:t>
            </a:r>
            <a:r>
              <a:rPr lang="en-US" sz="2800" b="1" dirty="0" err="1" smtClean="0"/>
              <a:t>ação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é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objetivo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deste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exercício</a:t>
            </a:r>
            <a:r>
              <a:rPr lang="en-US" sz="2800" b="1" dirty="0" smtClean="0"/>
              <a:t>.</a:t>
            </a:r>
          </a:p>
          <a:p>
            <a:pPr eaLnBrk="1" hangingPunct="1">
              <a:defRPr/>
            </a:pP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err="1" smtClean="0"/>
              <a:t>Aprendendo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durante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exercício</a:t>
            </a:r>
            <a:r>
              <a:rPr lang="en-US" sz="2800" b="1" dirty="0" smtClean="0"/>
              <a:t> versus </a:t>
            </a:r>
            <a:r>
              <a:rPr lang="en-US" sz="2800" b="1" dirty="0" err="1" smtClean="0"/>
              <a:t>aprendendo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durante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emergência</a:t>
            </a:r>
            <a:r>
              <a:rPr lang="en-US" sz="2800" b="1" dirty="0" smtClean="0"/>
              <a:t>.</a:t>
            </a:r>
          </a:p>
          <a:p>
            <a:pPr eaLnBrk="1" hangingPunct="1">
              <a:defRPr/>
            </a:pP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smtClean="0"/>
              <a:t>As </a:t>
            </a:r>
            <a:r>
              <a:rPr lang="en-US" sz="2800" b="1" dirty="0" err="1" smtClean="0"/>
              <a:t>lições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são</a:t>
            </a:r>
            <a:r>
              <a:rPr lang="en-US" sz="2800" b="1" dirty="0" smtClean="0"/>
              <a:t> a parte </a:t>
            </a:r>
            <a:r>
              <a:rPr lang="en-US" sz="2800" b="1" dirty="0" err="1" smtClean="0"/>
              <a:t>mais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importantes</a:t>
            </a:r>
            <a:r>
              <a:rPr lang="en-US" sz="2800" b="1" dirty="0" smtClean="0"/>
              <a:t> </a:t>
            </a:r>
            <a:r>
              <a:rPr lang="en-US" sz="2800" b="1" dirty="0" smtClean="0"/>
              <a:t>do </a:t>
            </a:r>
            <a:r>
              <a:rPr lang="en-US" sz="2800" b="1" dirty="0" err="1" smtClean="0"/>
              <a:t>evento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inteiro</a:t>
            </a:r>
            <a:r>
              <a:rPr lang="en-US" sz="2800" b="1" dirty="0" smtClean="0"/>
              <a:t>. O </a:t>
            </a:r>
            <a:r>
              <a:rPr lang="en-US" sz="2800" b="1" dirty="0" err="1" smtClean="0"/>
              <a:t>exercício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é</a:t>
            </a:r>
            <a:r>
              <a:rPr lang="en-US" sz="2800" b="1" dirty="0" smtClean="0"/>
              <a:t> a forma de </a:t>
            </a:r>
            <a:r>
              <a:rPr lang="en-US" sz="2800" b="1" dirty="0" err="1" smtClean="0"/>
              <a:t>chegar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lições</a:t>
            </a:r>
            <a:r>
              <a:rPr lang="en-US" sz="2800" b="1" dirty="0" smtClean="0"/>
              <a:t>.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930276" y="152400"/>
            <a:ext cx="52136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dirty="0" err="1" smtClean="0"/>
              <a:t>Avalia</a:t>
            </a:r>
            <a:r>
              <a:rPr lang="en-US" sz="3600" b="1" dirty="0" err="1" smtClean="0"/>
              <a:t>ção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Após</a:t>
            </a:r>
            <a:r>
              <a:rPr lang="en-US" sz="3600" b="1" dirty="0" smtClean="0"/>
              <a:t> a </a:t>
            </a:r>
            <a:r>
              <a:rPr lang="en-US" sz="3600" b="1" dirty="0" err="1" smtClean="0"/>
              <a:t>Ação</a:t>
            </a:r>
            <a:endParaRPr lang="en-US" sz="36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010400" cy="6096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chemeClr val="tx1"/>
                </a:solidFill>
              </a:rPr>
              <a:t>Exercício</a:t>
            </a:r>
            <a:r>
              <a:rPr lang="en-US" sz="2800" b="1" dirty="0" smtClean="0">
                <a:solidFill>
                  <a:schemeClr val="tx1"/>
                </a:solidFill>
              </a:rPr>
              <a:t> de </a:t>
            </a:r>
            <a:r>
              <a:rPr lang="en-US" sz="2800" b="1" dirty="0" err="1" smtClean="0">
                <a:solidFill>
                  <a:schemeClr val="tx1"/>
                </a:solidFill>
              </a:rPr>
              <a:t>avaliação</a:t>
            </a:r>
            <a:r>
              <a:rPr lang="en-US" sz="2800" b="1" dirty="0" smtClean="0">
                <a:solidFill>
                  <a:schemeClr val="tx1"/>
                </a:solidFill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</a:rPr>
              <a:t>não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a</a:t>
            </a:r>
            <a:r>
              <a:rPr lang="en-US" sz="2800" b="1" dirty="0" err="1" smtClean="0">
                <a:solidFill>
                  <a:schemeClr val="tx1"/>
                </a:solidFill>
              </a:rPr>
              <a:t>tores</a:t>
            </a:r>
            <a:r>
              <a:rPr lang="en-US" sz="2800" b="1" dirty="0" smtClean="0">
                <a:solidFill>
                  <a:schemeClr val="tx1"/>
                </a:solidFill>
              </a:rPr>
              <a:t>):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1905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2800" b="1" dirty="0" err="1" smtClean="0"/>
              <a:t>Identificar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melhorias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necessárias</a:t>
            </a:r>
            <a:r>
              <a:rPr lang="en-US" sz="2800" b="1" dirty="0" smtClean="0"/>
              <a:t> </a:t>
            </a:r>
            <a:r>
              <a:rPr lang="en-US" sz="2800" b="1" dirty="0" smtClean="0"/>
              <a:t>no PAE</a:t>
            </a: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err="1" smtClean="0"/>
              <a:t>Identificar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melhorias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necessárias</a:t>
            </a:r>
            <a:r>
              <a:rPr lang="en-US" sz="2800" b="1" dirty="0" smtClean="0"/>
              <a:t> no </a:t>
            </a:r>
            <a:r>
              <a:rPr lang="en-US" sz="2800" b="1" dirty="0" err="1" smtClean="0"/>
              <a:t>sistema</a:t>
            </a:r>
            <a:r>
              <a:rPr lang="en-US" sz="2800" b="1" dirty="0" smtClean="0"/>
              <a:t> </a:t>
            </a:r>
            <a:r>
              <a:rPr lang="en-US" sz="2800" b="1" dirty="0" smtClean="0"/>
              <a:t>de </a:t>
            </a:r>
            <a:r>
              <a:rPr lang="en-US" sz="2800" b="1" dirty="0" err="1" smtClean="0"/>
              <a:t>gerenciamento</a:t>
            </a:r>
            <a:r>
              <a:rPr lang="en-US" sz="2800" b="1" dirty="0" smtClean="0"/>
              <a:t> </a:t>
            </a:r>
            <a:r>
              <a:rPr lang="en-US" sz="2800" b="1" dirty="0" smtClean="0"/>
              <a:t>de </a:t>
            </a:r>
            <a:r>
              <a:rPr lang="en-US" sz="2800" b="1" dirty="0" err="1" smtClean="0"/>
              <a:t>emerg</a:t>
            </a:r>
            <a:r>
              <a:rPr lang="en-US" sz="2800" b="1" dirty="0" err="1" smtClean="0"/>
              <a:t>ê</a:t>
            </a:r>
            <a:r>
              <a:rPr lang="en-US" sz="2800" b="1" dirty="0" err="1" smtClean="0"/>
              <a:t>ncia</a:t>
            </a: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err="1" smtClean="0"/>
              <a:t>Identificar</a:t>
            </a:r>
            <a:r>
              <a:rPr lang="en-US" sz="2800" b="1" dirty="0" smtClean="0"/>
              <a:t> </a:t>
            </a:r>
            <a:r>
              <a:rPr lang="en-US" sz="2800" b="1" dirty="0" smtClean="0"/>
              <a:t>as </a:t>
            </a:r>
            <a:r>
              <a:rPr lang="en-US" sz="2800" b="1" dirty="0" err="1" smtClean="0"/>
              <a:t>necessidades</a:t>
            </a:r>
            <a:r>
              <a:rPr lang="en-US" sz="2800" b="1" dirty="0" smtClean="0"/>
              <a:t> </a:t>
            </a:r>
            <a:r>
              <a:rPr lang="en-US" sz="2800" b="1" dirty="0" smtClean="0"/>
              <a:t>de </a:t>
            </a:r>
            <a:r>
              <a:rPr lang="en-US" sz="2800" b="1" dirty="0" err="1" smtClean="0"/>
              <a:t>treinamento</a:t>
            </a: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err="1" smtClean="0"/>
              <a:t>Identificar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defici</a:t>
            </a:r>
            <a:r>
              <a:rPr lang="en-US" sz="2800" b="1" dirty="0" err="1" smtClean="0"/>
              <a:t>ê</a:t>
            </a:r>
            <a:r>
              <a:rPr lang="en-US" sz="2800" b="1" dirty="0" err="1" smtClean="0"/>
              <a:t>ncias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equipe</a:t>
            </a: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err="1" smtClean="0"/>
              <a:t>Determinar</a:t>
            </a:r>
            <a:r>
              <a:rPr lang="en-US" sz="2800" b="1" dirty="0" smtClean="0"/>
              <a:t> se </a:t>
            </a:r>
            <a:r>
              <a:rPr lang="en-US" sz="2800" b="1" dirty="0" err="1" smtClean="0"/>
              <a:t>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objetivos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foram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atingidos</a:t>
            </a: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err="1" smtClean="0"/>
              <a:t>Identificar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equipamentos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necessários</a:t>
            </a: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err="1" smtClean="0"/>
              <a:t>Identificar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outra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necessidade</a:t>
            </a:r>
            <a:endParaRPr lang="en-US" sz="2800" b="1" dirty="0" smtClean="0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930275" y="152400"/>
            <a:ext cx="52136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dirty="0" err="1" smtClean="0"/>
              <a:t>Avalia</a:t>
            </a:r>
            <a:r>
              <a:rPr lang="en-US" sz="3600" b="1" dirty="0" err="1" smtClean="0"/>
              <a:t>ç</a:t>
            </a:r>
            <a:r>
              <a:rPr lang="en-US" sz="3600" b="1" dirty="0" err="1" smtClean="0"/>
              <a:t>ão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Após</a:t>
            </a:r>
            <a:r>
              <a:rPr lang="en-US" sz="3600" b="1" dirty="0" smtClean="0"/>
              <a:t> a </a:t>
            </a:r>
            <a:r>
              <a:rPr lang="en-US" sz="3600" b="1" dirty="0" err="1" smtClean="0"/>
              <a:t>Ação</a:t>
            </a:r>
            <a:endParaRPr lang="en-US" sz="36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Comunicação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um </a:t>
            </a:r>
            <a:r>
              <a:rPr lang="en-US" dirty="0" err="1" smtClean="0"/>
              <a:t>problema</a:t>
            </a:r>
            <a:endParaRPr lang="en-US" dirty="0" smtClean="0"/>
          </a:p>
        </p:txBody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3886200"/>
          </a:xfrm>
        </p:spPr>
        <p:txBody>
          <a:bodyPr/>
          <a:lstStyle/>
          <a:p>
            <a:r>
              <a:rPr lang="en-US" dirty="0" err="1" smtClean="0"/>
              <a:t>Falta</a:t>
            </a:r>
            <a:r>
              <a:rPr lang="en-US" dirty="0" smtClean="0"/>
              <a:t> de </a:t>
            </a:r>
            <a:r>
              <a:rPr lang="en-US" dirty="0" err="1" smtClean="0"/>
              <a:t>tecnologia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Interoperabilidade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Interconectividade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Canais</a:t>
            </a:r>
            <a:r>
              <a:rPr lang="en-US" dirty="0" smtClean="0"/>
              <a:t> </a:t>
            </a:r>
            <a:r>
              <a:rPr lang="en-US" dirty="0" err="1" smtClean="0"/>
              <a:t>secundários</a:t>
            </a:r>
            <a:endParaRPr lang="en-US" dirty="0" smtClean="0"/>
          </a:p>
          <a:p>
            <a:r>
              <a:rPr lang="en-US" dirty="0" err="1" smtClean="0"/>
              <a:t>Compartilhando</a:t>
            </a:r>
            <a:r>
              <a:rPr lang="en-US" dirty="0" smtClean="0"/>
              <a:t> </a:t>
            </a:r>
            <a:r>
              <a:rPr lang="en-US" dirty="0" err="1" smtClean="0"/>
              <a:t>Informações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Compreensão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Informação</a:t>
            </a:r>
            <a:r>
              <a:rPr lang="en-US" dirty="0" smtClean="0"/>
              <a:t> </a:t>
            </a:r>
            <a:r>
              <a:rPr lang="en-US" dirty="0" err="1" smtClean="0"/>
              <a:t>errada</a:t>
            </a:r>
            <a:r>
              <a:rPr lang="en-US" dirty="0" smtClean="0"/>
              <a:t> / </a:t>
            </a:r>
            <a:r>
              <a:rPr lang="en-US" dirty="0" err="1" smtClean="0"/>
              <a:t>falhas</a:t>
            </a:r>
            <a:r>
              <a:rPr lang="en-US" dirty="0" smtClean="0"/>
              <a:t> de </a:t>
            </a:r>
            <a:r>
              <a:rPr lang="en-US" dirty="0" err="1" smtClean="0"/>
              <a:t>comunicação</a:t>
            </a:r>
            <a:r>
              <a:rPr lang="en-US" dirty="0" smtClean="0"/>
              <a:t>/</a:t>
            </a:r>
            <a:r>
              <a:rPr lang="en-US" dirty="0" err="1" smtClean="0"/>
              <a:t>Boatos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Exercício</a:t>
            </a:r>
            <a:r>
              <a:rPr lang="en-US" dirty="0" smtClean="0"/>
              <a:t>, </a:t>
            </a:r>
            <a:r>
              <a:rPr lang="en-US" dirty="0" err="1" smtClean="0"/>
              <a:t>exercício</a:t>
            </a:r>
            <a:r>
              <a:rPr lang="en-US" dirty="0" smtClean="0"/>
              <a:t>, </a:t>
            </a:r>
            <a:r>
              <a:rPr lang="en-US" dirty="0" err="1" smtClean="0"/>
              <a:t>exercício</a:t>
            </a:r>
            <a:endParaRPr lang="en-US" dirty="0" smtClean="0"/>
          </a:p>
        </p:txBody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3886200"/>
          </a:xfrm>
        </p:spPr>
        <p:txBody>
          <a:bodyPr/>
          <a:lstStyle/>
          <a:p>
            <a:r>
              <a:rPr lang="en-US" sz="3600" dirty="0" smtClean="0"/>
              <a:t>Toda </a:t>
            </a:r>
            <a:r>
              <a:rPr lang="en-US" sz="3600" dirty="0" err="1" smtClean="0"/>
              <a:t>comunicação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radio, </a:t>
            </a:r>
            <a:r>
              <a:rPr lang="en-US" sz="3600" dirty="0" err="1" smtClean="0"/>
              <a:t>telefone</a:t>
            </a:r>
            <a:r>
              <a:rPr lang="en-US" sz="3600" dirty="0" smtClean="0"/>
              <a:t> </a:t>
            </a:r>
            <a:r>
              <a:rPr lang="en-US" sz="3600" dirty="0" smtClean="0"/>
              <a:t>e </a:t>
            </a:r>
            <a:r>
              <a:rPr lang="en-US" sz="3600" dirty="0" smtClean="0"/>
              <a:t>email </a:t>
            </a:r>
            <a:r>
              <a:rPr lang="en-US" sz="3600" dirty="0" err="1" smtClean="0"/>
              <a:t>deve</a:t>
            </a:r>
            <a:r>
              <a:rPr lang="en-US" sz="3600" dirty="0" smtClean="0"/>
              <a:t> </a:t>
            </a:r>
            <a:r>
              <a:rPr lang="en-US" sz="3600" dirty="0" err="1" smtClean="0"/>
              <a:t>começar</a:t>
            </a:r>
            <a:r>
              <a:rPr lang="en-US" sz="3600" dirty="0" smtClean="0"/>
              <a:t> e </a:t>
            </a:r>
            <a:r>
              <a:rPr lang="en-US" sz="3600" dirty="0" err="1" smtClean="0"/>
              <a:t>terminar</a:t>
            </a:r>
            <a:r>
              <a:rPr lang="en-US" sz="3600" dirty="0" smtClean="0"/>
              <a:t> com </a:t>
            </a:r>
            <a:r>
              <a:rPr lang="en-US" sz="3600" dirty="0" err="1" smtClean="0"/>
              <a:t>uma</a:t>
            </a:r>
            <a:r>
              <a:rPr lang="en-US" sz="3600" dirty="0" smtClean="0"/>
              <a:t> </a:t>
            </a:r>
            <a:r>
              <a:rPr lang="en-US" sz="3600" dirty="0" err="1" smtClean="0"/>
              <a:t>indicação</a:t>
            </a:r>
            <a:r>
              <a:rPr lang="en-US" sz="3600" dirty="0" smtClean="0"/>
              <a:t> </a:t>
            </a:r>
            <a:r>
              <a:rPr lang="en-US" sz="3600" dirty="0" err="1" smtClean="0"/>
              <a:t>clara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trata</a:t>
            </a:r>
            <a:r>
              <a:rPr lang="en-US" sz="3600" dirty="0" smtClean="0"/>
              <a:t>-se de </a:t>
            </a:r>
            <a:r>
              <a:rPr lang="en-US" sz="3600" dirty="0" err="1" smtClean="0"/>
              <a:t>uma</a:t>
            </a:r>
            <a:r>
              <a:rPr lang="en-US" sz="3600" dirty="0" smtClean="0"/>
              <a:t> </a:t>
            </a:r>
            <a:r>
              <a:rPr lang="en-US" sz="3600" dirty="0" err="1" smtClean="0"/>
              <a:t>mensagem</a:t>
            </a:r>
            <a:r>
              <a:rPr lang="en-US" sz="3600" dirty="0" smtClean="0"/>
              <a:t> de </a:t>
            </a:r>
            <a:r>
              <a:rPr lang="en-US" sz="3600" dirty="0" err="1" smtClean="0"/>
              <a:t>exercício</a:t>
            </a:r>
            <a:r>
              <a:rPr lang="en-US" sz="3600" dirty="0" smtClean="0"/>
              <a:t>.</a:t>
            </a:r>
          </a:p>
          <a:p>
            <a:r>
              <a:rPr lang="pt-PT" sz="3600" dirty="0" smtClean="0"/>
              <a:t>Scanners e outros equipamentos eletrônicos permitem que o público consiga </a:t>
            </a:r>
            <a:r>
              <a:rPr lang="pt-PT" sz="3600" dirty="0" smtClean="0"/>
              <a:t>saber os que est</a:t>
            </a:r>
            <a:r>
              <a:rPr lang="pt-PT" sz="3600" dirty="0" smtClean="0"/>
              <a:t>á acontecendo</a:t>
            </a:r>
            <a:r>
              <a:rPr lang="pt-PT" sz="3600" dirty="0" smtClean="0"/>
              <a:t>.</a:t>
            </a:r>
            <a:endParaRPr lang="pt-PT" sz="3600" dirty="0" smtClean="0"/>
          </a:p>
          <a:p>
            <a:r>
              <a:rPr lang="en-US" sz="3600" dirty="0" err="1" smtClean="0"/>
              <a:t>Preocupação</a:t>
            </a:r>
            <a:r>
              <a:rPr lang="en-US" sz="3600" dirty="0" smtClean="0"/>
              <a:t> </a:t>
            </a:r>
            <a:r>
              <a:rPr lang="en-US" sz="3600" dirty="0" err="1" smtClean="0"/>
              <a:t>frequente</a:t>
            </a:r>
            <a:r>
              <a:rPr lang="en-US" sz="3600" dirty="0" smtClean="0"/>
              <a:t> com a </a:t>
            </a:r>
            <a:r>
              <a:rPr lang="en-US" sz="3600" dirty="0" err="1" smtClean="0"/>
              <a:t>emerg</a:t>
            </a:r>
            <a:r>
              <a:rPr lang="en-US" sz="3600" dirty="0" err="1" smtClean="0"/>
              <a:t>ê</a:t>
            </a:r>
            <a:r>
              <a:rPr lang="en-US" sz="3600" dirty="0" err="1" smtClean="0"/>
              <a:t>ncia</a:t>
            </a:r>
            <a:r>
              <a:rPr lang="en-US" sz="3600" dirty="0" smtClean="0"/>
              <a:t> </a:t>
            </a:r>
            <a:r>
              <a:rPr lang="en-US" sz="3600" dirty="0" smtClean="0"/>
              <a:t>real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lições</a:t>
            </a:r>
            <a:r>
              <a:rPr lang="en-US" dirty="0" smtClean="0"/>
              <a:t> </a:t>
            </a:r>
            <a:r>
              <a:rPr lang="en-US" dirty="0" err="1" smtClean="0"/>
              <a:t>comuns</a:t>
            </a:r>
            <a:endParaRPr lang="en-US" dirty="0" smtClean="0"/>
          </a:p>
        </p:txBody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3886200"/>
          </a:xfrm>
        </p:spPr>
        <p:txBody>
          <a:bodyPr/>
          <a:lstStyle/>
          <a:p>
            <a:r>
              <a:rPr lang="en-US" sz="3600" dirty="0" err="1" smtClean="0"/>
              <a:t>Falta</a:t>
            </a:r>
            <a:r>
              <a:rPr lang="en-US" sz="3600" dirty="0" smtClean="0"/>
              <a:t> de tempo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referenciar</a:t>
            </a:r>
            <a:r>
              <a:rPr lang="en-US" sz="3600" dirty="0" smtClean="0"/>
              <a:t> </a:t>
            </a:r>
            <a:r>
              <a:rPr lang="en-US" sz="3600" dirty="0" smtClean="0"/>
              <a:t>a </a:t>
            </a:r>
            <a:r>
              <a:rPr lang="en-US" sz="3600" dirty="0" err="1" smtClean="0"/>
              <a:t>informação</a:t>
            </a:r>
            <a:r>
              <a:rPr lang="en-US" sz="3600" dirty="0" smtClean="0"/>
              <a:t> </a:t>
            </a:r>
            <a:r>
              <a:rPr lang="en-US" sz="3600" dirty="0" err="1" smtClean="0"/>
              <a:t>disponível</a:t>
            </a:r>
            <a:r>
              <a:rPr lang="en-US" sz="3600" dirty="0" smtClean="0"/>
              <a:t>.  </a:t>
            </a:r>
          </a:p>
          <a:p>
            <a:r>
              <a:rPr lang="en-US" sz="3600" dirty="0" err="1" smtClean="0"/>
              <a:t>Espaço</a:t>
            </a:r>
            <a:r>
              <a:rPr lang="en-US" sz="3600" dirty="0" smtClean="0"/>
              <a:t> </a:t>
            </a:r>
            <a:r>
              <a:rPr lang="en-US" sz="3600" dirty="0" err="1" smtClean="0"/>
              <a:t>físico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Papéis</a:t>
            </a:r>
            <a:r>
              <a:rPr lang="en-US" sz="3600" dirty="0" smtClean="0"/>
              <a:t> </a:t>
            </a:r>
            <a:r>
              <a:rPr lang="en-US" sz="3600" dirty="0" err="1" smtClean="0"/>
              <a:t>e</a:t>
            </a:r>
            <a:r>
              <a:rPr lang="en-US" sz="3600" dirty="0" smtClean="0"/>
              <a:t> </a:t>
            </a:r>
            <a:r>
              <a:rPr lang="en-US" sz="3600" dirty="0" err="1" smtClean="0"/>
              <a:t>Responsabilidades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Decisões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tempo real; </a:t>
            </a:r>
            <a:r>
              <a:rPr lang="en-US" sz="3600" dirty="0" err="1" smtClean="0"/>
              <a:t>ou</a:t>
            </a:r>
            <a:r>
              <a:rPr lang="en-US" sz="3600" dirty="0" smtClean="0"/>
              <a:t> </a:t>
            </a:r>
            <a:r>
              <a:rPr lang="en-US" sz="3600" dirty="0" err="1" smtClean="0"/>
              <a:t>falta</a:t>
            </a:r>
            <a:r>
              <a:rPr lang="en-US" sz="3600" dirty="0" smtClean="0"/>
              <a:t> </a:t>
            </a:r>
            <a:r>
              <a:rPr lang="en-US" sz="3600" dirty="0" err="1" smtClean="0"/>
              <a:t>delas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Níveis</a:t>
            </a:r>
            <a:r>
              <a:rPr lang="en-US" sz="3600" dirty="0" smtClean="0"/>
              <a:t> de </a:t>
            </a:r>
            <a:r>
              <a:rPr lang="en-US" sz="3600" dirty="0" err="1" smtClean="0"/>
              <a:t>responsabilidade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crise</a:t>
            </a:r>
            <a:r>
              <a:rPr lang="en-US" sz="3600" dirty="0" smtClean="0"/>
              <a:t>.  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Resolver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identificados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38862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 err="1" smtClean="0"/>
              <a:t>lições</a:t>
            </a:r>
            <a:r>
              <a:rPr lang="en-US" dirty="0" smtClean="0"/>
              <a:t> </a:t>
            </a:r>
            <a:r>
              <a:rPr lang="en-US" dirty="0" err="1" smtClean="0"/>
              <a:t>aprendidas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exercício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incorporadas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smtClean="0"/>
              <a:t>tempo </a:t>
            </a:r>
            <a:r>
              <a:rPr lang="en-US" dirty="0" err="1" smtClean="0"/>
              <a:t>hábil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Emerg</a:t>
            </a:r>
            <a:r>
              <a:rPr lang="en-US" dirty="0" err="1" smtClean="0"/>
              <a:t>ê</a:t>
            </a:r>
            <a:r>
              <a:rPr lang="en-US" dirty="0" err="1" smtClean="0"/>
              <a:t>ncias</a:t>
            </a:r>
            <a:r>
              <a:rPr lang="en-US" dirty="0" smtClean="0"/>
              <a:t> </a:t>
            </a:r>
            <a:r>
              <a:rPr lang="en-US" dirty="0" err="1" smtClean="0"/>
              <a:t>Reais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 err="1" smtClean="0"/>
              <a:t>exercícios</a:t>
            </a:r>
            <a:endParaRPr lang="en-US" dirty="0" smtClean="0"/>
          </a:p>
        </p:txBody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3886200"/>
          </a:xfrm>
        </p:spPr>
        <p:txBody>
          <a:bodyPr/>
          <a:lstStyle/>
          <a:p>
            <a:r>
              <a:rPr lang="en-US" sz="3600" dirty="0" err="1" smtClean="0"/>
              <a:t>Acontecem</a:t>
            </a:r>
            <a:r>
              <a:rPr lang="en-US" sz="3600" dirty="0" smtClean="0"/>
              <a:t> </a:t>
            </a:r>
            <a:r>
              <a:rPr lang="en-US" sz="3600" dirty="0" err="1" smtClean="0"/>
              <a:t>mais</a:t>
            </a:r>
            <a:r>
              <a:rPr lang="en-US" sz="3600" dirty="0" smtClean="0"/>
              <a:t> </a:t>
            </a:r>
            <a:r>
              <a:rPr lang="en-US" sz="3600" dirty="0" err="1" smtClean="0"/>
              <a:t>frequentemente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você</a:t>
            </a:r>
            <a:r>
              <a:rPr lang="en-US" sz="3600" dirty="0" smtClean="0"/>
              <a:t> </a:t>
            </a:r>
            <a:r>
              <a:rPr lang="en-US" sz="3600" dirty="0" err="1" smtClean="0"/>
              <a:t>possa</a:t>
            </a:r>
            <a:r>
              <a:rPr lang="en-US" sz="3600" dirty="0" smtClean="0"/>
              <a:t> </a:t>
            </a:r>
            <a:r>
              <a:rPr lang="en-US" sz="3600" dirty="0" err="1" smtClean="0"/>
              <a:t>imaginar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Ter</a:t>
            </a:r>
            <a:r>
              <a:rPr lang="en-US" sz="3600" dirty="0" smtClean="0"/>
              <a:t> um </a:t>
            </a:r>
            <a:r>
              <a:rPr lang="en-US" sz="3600" dirty="0" err="1" smtClean="0"/>
              <a:t>processo</a:t>
            </a:r>
            <a:r>
              <a:rPr lang="en-US" sz="3600" dirty="0" smtClean="0"/>
              <a:t> </a:t>
            </a:r>
            <a:r>
              <a:rPr lang="en-US" sz="3600" dirty="0" err="1" smtClean="0"/>
              <a:t>predefinido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comunicar</a:t>
            </a:r>
            <a:r>
              <a:rPr lang="en-US" sz="3600" smtClean="0"/>
              <a:t> o </a:t>
            </a:r>
            <a:r>
              <a:rPr lang="en-US" sz="3600" dirty="0" err="1" smtClean="0"/>
              <a:t>fim</a:t>
            </a:r>
            <a:r>
              <a:rPr lang="en-US" sz="3600" dirty="0" smtClean="0"/>
              <a:t> do </a:t>
            </a:r>
            <a:r>
              <a:rPr lang="en-US" sz="3600" dirty="0" err="1" smtClean="0"/>
              <a:t>exercício</a:t>
            </a:r>
            <a:r>
              <a:rPr lang="en-US" sz="3600" dirty="0" smtClean="0"/>
              <a:t>. </a:t>
            </a:r>
          </a:p>
          <a:p>
            <a:endParaRPr lang="en-US" sz="36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Exercício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Barragens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Benefícios</a:t>
            </a:r>
            <a:r>
              <a:rPr lang="en-US" dirty="0" smtClean="0"/>
              <a:t> </a:t>
            </a:r>
            <a:r>
              <a:rPr lang="en-US" dirty="0" err="1" smtClean="0"/>
              <a:t>Indiretos</a:t>
            </a:r>
            <a:endParaRPr lang="en-US" dirty="0"/>
          </a:p>
        </p:txBody>
      </p:sp>
      <p:pic>
        <p:nvPicPr>
          <p:cNvPr id="4" name="Picture 7" descr="IMGP166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5052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2133600"/>
            <a:ext cx="87280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Constrói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relacionamentos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Ajuda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outras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respostas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457201" y="4371444"/>
            <a:ext cx="8686800" cy="1447800"/>
          </a:xfrm>
          <a:prstGeom prst="rightArrow">
            <a:avLst>
              <a:gd name="adj1" fmla="val 38889"/>
              <a:gd name="adj2" fmla="val 51972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WordArt 3"/>
          <p:cNvSpPr>
            <a:spLocks noChangeArrowheads="1" noChangeShapeType="1" noTextEdit="1"/>
          </p:cNvSpPr>
          <p:nvPr/>
        </p:nvSpPr>
        <p:spPr bwMode="auto">
          <a:xfrm>
            <a:off x="685801" y="4904844"/>
            <a:ext cx="1309688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Comic Sans MS"/>
              </a:rPr>
              <a:t>Simples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Comic Sans MS"/>
            </a:endParaRPr>
          </a:p>
        </p:txBody>
      </p:sp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7300914" y="4904844"/>
            <a:ext cx="1309687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Book Antiqua"/>
              </a:rPr>
              <a:t>Complexo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Book Antiqua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 rot="-2649531">
            <a:off x="-134577" y="2159412"/>
            <a:ext cx="4187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FF0000"/>
                </a:solidFill>
              </a:rPr>
              <a:t>1.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Seminário</a:t>
            </a:r>
            <a:r>
              <a:rPr lang="en-US" sz="2400" b="1" dirty="0" smtClean="0">
                <a:solidFill>
                  <a:srgbClr val="FF0000"/>
                </a:solidFill>
              </a:rPr>
              <a:t> de </a:t>
            </a:r>
            <a:r>
              <a:rPr lang="en-US" sz="2400" b="1" dirty="0" err="1" smtClean="0">
                <a:solidFill>
                  <a:srgbClr val="FF0000"/>
                </a:solidFill>
              </a:rPr>
              <a:t>orientação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 rot="-2649531">
            <a:off x="1580759" y="2973800"/>
            <a:ext cx="2151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Simulação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 rot="-2649531">
            <a:off x="3057346" y="2272125"/>
            <a:ext cx="31960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FF0000"/>
                </a:solidFill>
              </a:rPr>
              <a:t>3.  </a:t>
            </a:r>
            <a:r>
              <a:rPr lang="en-US" sz="2400" b="1" dirty="0" err="1" smtClean="0">
                <a:solidFill>
                  <a:srgbClr val="FF0000"/>
                </a:solidFill>
              </a:rPr>
              <a:t>Exerc</a:t>
            </a:r>
            <a:r>
              <a:rPr lang="en-US" sz="2400" b="1" dirty="0" err="1" smtClean="0">
                <a:solidFill>
                  <a:srgbClr val="FF0000"/>
                </a:solidFill>
              </a:rPr>
              <a:t>ício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sala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 rot="-2649531">
            <a:off x="4651113" y="2194337"/>
            <a:ext cx="35200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FF0000"/>
                </a:solidFill>
              </a:rPr>
              <a:t>4.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Exercício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Funcional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 rot="-2649531">
            <a:off x="5510182" y="2177250"/>
            <a:ext cx="42055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FF0000"/>
                </a:solidFill>
              </a:rPr>
              <a:t>5.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Exercício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Escala</a:t>
            </a:r>
            <a:r>
              <a:rPr lang="en-US" sz="2400" b="1" dirty="0" smtClean="0">
                <a:solidFill>
                  <a:srgbClr val="FF0000"/>
                </a:solidFill>
              </a:rPr>
              <a:t> real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457201" y="3893607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4648201" y="4295244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i="1" dirty="0" smtClean="0">
                <a:solidFill>
                  <a:srgbClr val="FFFFCC"/>
                </a:solidFill>
              </a:rPr>
              <a:t>“</a:t>
            </a:r>
            <a:r>
              <a:rPr lang="en-US" sz="2000" b="1" i="1" dirty="0" err="1" smtClean="0">
                <a:solidFill>
                  <a:srgbClr val="FFFFCC"/>
                </a:solidFill>
              </a:rPr>
              <a:t>Exercícios</a:t>
            </a:r>
            <a:r>
              <a:rPr lang="en-US" sz="2000" b="1" i="1" dirty="0" smtClean="0">
                <a:solidFill>
                  <a:srgbClr val="FFFFCC"/>
                </a:solidFill>
              </a:rPr>
              <a:t> </a:t>
            </a:r>
            <a:r>
              <a:rPr lang="en-US" sz="2000" b="1" i="1" dirty="0" err="1" smtClean="0">
                <a:solidFill>
                  <a:srgbClr val="FFFFCC"/>
                </a:solidFill>
              </a:rPr>
              <a:t>abrangentes</a:t>
            </a:r>
            <a:r>
              <a:rPr lang="en-US" sz="2000" b="1" i="1" dirty="0" smtClean="0">
                <a:solidFill>
                  <a:srgbClr val="FFFFCC"/>
                </a:solidFill>
              </a:rPr>
              <a:t>”</a:t>
            </a:r>
            <a:endParaRPr lang="en-US" sz="2000" b="1" i="1" dirty="0">
              <a:solidFill>
                <a:srgbClr val="FFFFCC"/>
              </a:solidFill>
            </a:endParaRPr>
          </a:p>
        </p:txBody>
      </p:sp>
      <p:sp>
        <p:nvSpPr>
          <p:cNvPr id="96268" name="AutoShape 12"/>
          <p:cNvSpPr>
            <a:spLocks/>
          </p:cNvSpPr>
          <p:nvPr/>
        </p:nvSpPr>
        <p:spPr bwMode="auto">
          <a:xfrm rot="5400000">
            <a:off x="6362701" y="2580744"/>
            <a:ext cx="304800" cy="2971800"/>
          </a:xfrm>
          <a:prstGeom prst="rightBrace">
            <a:avLst>
              <a:gd name="adj1" fmla="val 81250"/>
              <a:gd name="adj2" fmla="val 50000"/>
            </a:avLst>
          </a:prstGeom>
          <a:noFill/>
          <a:ln w="41275">
            <a:solidFill>
              <a:srgbClr val="FFFFCC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685801" y="374120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2130426" y="374120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3481389" y="374120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5064126" y="374120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6629401" y="374120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381000" y="3048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Exercícios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Resposta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Emergência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457200" y="2384425"/>
            <a:ext cx="8153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Reunião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troca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informação</a:t>
            </a: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Comunicação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Risco</a:t>
            </a:r>
            <a:r>
              <a:rPr lang="en-US" sz="2400" b="1" dirty="0" smtClean="0"/>
              <a:t> com </a:t>
            </a:r>
            <a:r>
              <a:rPr lang="en-US" sz="2400" b="1" dirty="0" err="1" smtClean="0"/>
              <a:t>pouca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preparação</a:t>
            </a: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Sem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nenhum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exercício</a:t>
            </a:r>
            <a:r>
              <a:rPr lang="en-US" sz="2400" b="1" dirty="0" smtClean="0"/>
              <a:t> no </a:t>
            </a:r>
            <a:r>
              <a:rPr lang="en-US" sz="2400" b="1" dirty="0" smtClean="0"/>
              <a:t>PAE</a:t>
            </a: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Passo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Inicial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exercícios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complexos</a:t>
            </a: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smtClean="0"/>
              <a:t>O </a:t>
            </a:r>
            <a:r>
              <a:rPr lang="en-US" sz="2400" b="1" dirty="0" err="1" smtClean="0"/>
              <a:t>Objetivo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construir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familiaridade</a:t>
            </a:r>
            <a:r>
              <a:rPr lang="en-US" sz="2400" b="1" dirty="0" smtClean="0"/>
              <a:t> com a </a:t>
            </a:r>
            <a:r>
              <a:rPr lang="en-US" sz="2400" b="1" dirty="0" err="1" smtClean="0"/>
              <a:t>barragem</a:t>
            </a:r>
            <a:r>
              <a:rPr lang="en-US" sz="2400" b="1" dirty="0" smtClean="0"/>
              <a:t>, </a:t>
            </a:r>
            <a:r>
              <a:rPr lang="en-US" sz="2400" b="1" dirty="0" smtClean="0"/>
              <a:t>PAE, </a:t>
            </a:r>
            <a:r>
              <a:rPr lang="en-US" sz="2400" b="1" dirty="0" err="1" smtClean="0"/>
              <a:t>papéis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responsabilidades</a:t>
            </a: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219200" y="1219200"/>
            <a:ext cx="541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Seminário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orientação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914400" y="1662112"/>
            <a:ext cx="7391400" cy="838200"/>
          </a:xfrm>
          <a:prstGeom prst="rightArrow">
            <a:avLst>
              <a:gd name="adj1" fmla="val 38889"/>
              <a:gd name="adj2" fmla="val 76383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1109663" y="1971675"/>
            <a:ext cx="1114425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Simples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6737350" y="1971675"/>
            <a:ext cx="1114425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/>
              </a:rPr>
              <a:t>Complexo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1066800" y="1357312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0" y="304800"/>
            <a:ext cx="8670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Exercícios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Resposta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Emergência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609600" y="2362200"/>
            <a:ext cx="830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u="sng" dirty="0" smtClean="0"/>
              <a:t>O </a:t>
            </a:r>
            <a:r>
              <a:rPr lang="en-US" sz="2400" b="1" u="sng" dirty="0" err="1" smtClean="0"/>
              <a:t>nível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mais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baixo</a:t>
            </a:r>
            <a:r>
              <a:rPr lang="en-US" sz="2400" b="1" u="sng" dirty="0" smtClean="0"/>
              <a:t> de </a:t>
            </a:r>
            <a:r>
              <a:rPr lang="en-US" sz="2400" b="1" u="sng" dirty="0" err="1" smtClean="0"/>
              <a:t>exercício</a:t>
            </a:r>
            <a:r>
              <a:rPr lang="en-US" sz="2400" b="1" u="sng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testa</a:t>
            </a:r>
            <a:r>
              <a:rPr lang="en-US" sz="2400" b="1" dirty="0" smtClean="0"/>
              <a:t> o </a:t>
            </a:r>
            <a:r>
              <a:rPr lang="en-US" sz="2400" b="1" dirty="0" smtClean="0"/>
              <a:t>PAE</a:t>
            </a: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Teste</a:t>
            </a:r>
            <a:r>
              <a:rPr lang="en-US" sz="2400" b="1" dirty="0" smtClean="0"/>
              <a:t> com </a:t>
            </a:r>
            <a:r>
              <a:rPr lang="en-US" sz="2400" b="1" dirty="0" err="1" smtClean="0"/>
              <a:t>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pessoal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interno</a:t>
            </a:r>
            <a:r>
              <a:rPr lang="en-US" sz="2400" b="1" dirty="0" smtClean="0"/>
              <a:t> </a:t>
            </a:r>
            <a:r>
              <a:rPr lang="en-US" sz="2400" b="1" dirty="0"/>
              <a:t>with hours of preparation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Testa</a:t>
            </a:r>
            <a:r>
              <a:rPr lang="en-US" sz="2400" b="1" dirty="0" smtClean="0"/>
              <a:t> um </a:t>
            </a:r>
            <a:r>
              <a:rPr lang="en-US" sz="2400" b="1" dirty="0" err="1" smtClean="0"/>
              <a:t>ou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procedimentos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sistemas</a:t>
            </a:r>
            <a:endParaRPr lang="en-US" sz="2400" b="1" dirty="0" smtClean="0"/>
          </a:p>
          <a:p>
            <a:pPr marL="914400" lvl="1" indent="-457200"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Número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telefones</a:t>
            </a:r>
            <a:r>
              <a:rPr lang="en-US" sz="2400" b="1" dirty="0" smtClean="0"/>
              <a:t> / </a:t>
            </a:r>
            <a:r>
              <a:rPr lang="en-US" sz="2400" b="1" dirty="0" err="1" smtClean="0"/>
              <a:t>árvores</a:t>
            </a:r>
            <a:r>
              <a:rPr lang="en-US" sz="2400" b="1" dirty="0" smtClean="0"/>
              <a:t> </a:t>
            </a:r>
            <a:r>
              <a:rPr lang="en-US" sz="2400" b="1" dirty="0" smtClean="0"/>
              <a:t>de </a:t>
            </a:r>
            <a:r>
              <a:rPr lang="en-US" sz="2400" b="1" dirty="0" err="1" smtClean="0"/>
              <a:t>chamadas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avaliação</a:t>
            </a:r>
            <a:r>
              <a:rPr lang="en-US" sz="2400" b="1" dirty="0" smtClean="0"/>
              <a:t> de dados (</a:t>
            </a:r>
            <a:r>
              <a:rPr lang="en-US" sz="2400" b="1" dirty="0" err="1" smtClean="0"/>
              <a:t>níveis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água</a:t>
            </a:r>
            <a:r>
              <a:rPr lang="en-US" sz="2400" b="1" dirty="0" smtClean="0"/>
              <a:t>)</a:t>
            </a:r>
            <a:r>
              <a:rPr lang="en-US" sz="2400" b="1" dirty="0"/>
              <a:t>, </a:t>
            </a:r>
            <a:r>
              <a:rPr lang="en-US" sz="2400" b="1" dirty="0" err="1" smtClean="0"/>
              <a:t>materiais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estocados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empreiteiras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smtClean="0"/>
              <a:t>O </a:t>
            </a:r>
            <a:r>
              <a:rPr lang="en-US" sz="2400" b="1" dirty="0" err="1" smtClean="0"/>
              <a:t>objetivo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testar</a:t>
            </a:r>
            <a:r>
              <a:rPr lang="en-US" sz="2400" b="1" dirty="0" smtClean="0"/>
              <a:t> parte do </a:t>
            </a:r>
            <a:r>
              <a:rPr lang="en-US" sz="2400" b="1" dirty="0" smtClean="0"/>
              <a:t>Goal PAE, </a:t>
            </a:r>
            <a:r>
              <a:rPr lang="en-US" sz="2400" b="1" dirty="0" err="1" smtClean="0"/>
              <a:t>aumentar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familiaridade</a:t>
            </a:r>
            <a:r>
              <a:rPr lang="en-US" sz="2400" b="1" dirty="0" smtClean="0"/>
              <a:t> com </a:t>
            </a:r>
            <a:r>
              <a:rPr lang="en-US" sz="2400" b="1" dirty="0" err="1" smtClean="0"/>
              <a:t>procedimentos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400" b="1" dirty="0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219200" y="10668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Simulação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838200" y="1524000"/>
            <a:ext cx="7391400" cy="838200"/>
          </a:xfrm>
          <a:prstGeom prst="rightArrow">
            <a:avLst>
              <a:gd name="adj1" fmla="val 38889"/>
              <a:gd name="adj2" fmla="val 76383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1033463" y="1833563"/>
            <a:ext cx="1114425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Simples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50182" name="WordArt 6"/>
          <p:cNvSpPr>
            <a:spLocks noChangeArrowheads="1" noChangeShapeType="1" noTextEdit="1"/>
          </p:cNvSpPr>
          <p:nvPr/>
        </p:nvSpPr>
        <p:spPr bwMode="auto">
          <a:xfrm>
            <a:off x="6661150" y="1833563"/>
            <a:ext cx="1114425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/>
              </a:rPr>
              <a:t>Complexo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2286000" y="1219200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419350" y="12192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2.</a:t>
            </a: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52400" y="3048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Exercícios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Resposta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Emergência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7726</TotalTime>
  <Words>2334</Words>
  <Application>Microsoft Macintosh PowerPoint</Application>
  <PresentationFormat>On-screen Show (4:3)</PresentationFormat>
  <Paragraphs>494</Paragraphs>
  <Slides>57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Title Master</vt:lpstr>
      <vt:lpstr>Slide Master</vt:lpstr>
      <vt:lpstr>Acrobat Document</vt:lpstr>
      <vt:lpstr>Photo Editor Photo</vt:lpstr>
      <vt:lpstr>Planejando Exercícios para Emergências</vt:lpstr>
      <vt:lpstr>Executar como se fosse real</vt:lpstr>
      <vt:lpstr>Agência Federal de Gestão de Emergência - FEMA</vt:lpstr>
      <vt:lpstr>Tabela 16.1 Frequencia do exercício de Emergência </vt:lpstr>
      <vt:lpstr>PowerPoint Presentation</vt:lpstr>
      <vt:lpstr>Exercício de Segurança de Barragens  Benefícios Indiretos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Exercício Funcional</vt:lpstr>
      <vt:lpstr>Agências/Organizações</vt:lpstr>
      <vt:lpstr>Cada organização terá objetivos diferentes</vt:lpstr>
      <vt:lpstr>Exercício em localidades múltiplas</vt:lpstr>
      <vt:lpstr>PowerPoint Presentation</vt:lpstr>
      <vt:lpstr>Simulação de Evacuação</vt:lpstr>
      <vt:lpstr>Testar os Mapas e Diretrizes de Evacuação   </vt:lpstr>
      <vt:lpstr>Exercício de Sistema de Alerta  Sirenes Ativadas  Mesmo que ninguém queira apertar o botão</vt:lpstr>
      <vt:lpstr>Exercício para os socorristas locais e para o escritório do Projeto</vt:lpstr>
      <vt:lpstr>Envolver a Mídia no Exercício</vt:lpstr>
      <vt:lpstr>O Processo do Exercício</vt:lpstr>
      <vt:lpstr>Definir escopo e objetivos</vt:lpstr>
      <vt:lpstr>Desenvolver o contexto e a narrativa</vt:lpstr>
      <vt:lpstr>PowerPoint Presentation</vt:lpstr>
      <vt:lpstr>Indicar as regras de convivência, limitações e pressupostos. </vt:lpstr>
      <vt:lpstr>Escrever mensagens com ações esperadas</vt:lpstr>
      <vt:lpstr>Escrever mensagens com ações esperadas</vt:lpstr>
      <vt:lpstr>Escrever mensagens com ações esperadas</vt:lpstr>
      <vt:lpstr>Escrever mensagens com ações esperadas</vt:lpstr>
      <vt:lpstr>PowerPoint Presentation</vt:lpstr>
      <vt:lpstr>Escrever mensagens com ações esperadas</vt:lpstr>
      <vt:lpstr>Escrever mensagens com ações esperadas</vt:lpstr>
      <vt:lpstr>Escrever mensagens com ações esperadas</vt:lpstr>
      <vt:lpstr>Observe nas Mensagens</vt:lpstr>
      <vt:lpstr>Equipe de Exercício</vt:lpstr>
      <vt:lpstr>Equipe de Exercício</vt:lpstr>
      <vt:lpstr>Equipe de Exercício</vt:lpstr>
      <vt:lpstr>Equipe de Exercício</vt:lpstr>
      <vt:lpstr>Equipe de Exercício</vt:lpstr>
      <vt:lpstr> Exercício de avaliação (não Atores):</vt:lpstr>
      <vt:lpstr>Exercício de avaliação (não atores):</vt:lpstr>
      <vt:lpstr>Comunicação sempre é um problema</vt:lpstr>
      <vt:lpstr>Exercício, exercício, exercício</vt:lpstr>
      <vt:lpstr>Outras lições comuns</vt:lpstr>
      <vt:lpstr>Resolver os problemas identificados</vt:lpstr>
      <vt:lpstr>Emergências Reais durante exercícios</vt:lpstr>
    </vt:vector>
  </TitlesOfParts>
  <Manager/>
  <Company>US Army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b6imemb6</dc:creator>
  <cp:keywords/>
  <dc:description/>
  <cp:lastModifiedBy>Andrew Miccolis</cp:lastModifiedBy>
  <cp:revision>92</cp:revision>
  <dcterms:created xsi:type="dcterms:W3CDTF">2013-05-23T19:42:46Z</dcterms:created>
  <dcterms:modified xsi:type="dcterms:W3CDTF">2013-05-24T11:21:45Z</dcterms:modified>
  <cp:category/>
</cp:coreProperties>
</file>